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47"/>
  </p:notesMasterIdLst>
  <p:handoutMasterIdLst>
    <p:handoutMasterId r:id="rId48"/>
  </p:handoutMasterIdLst>
  <p:sldIdLst>
    <p:sldId id="312" r:id="rId5"/>
    <p:sldId id="356" r:id="rId6"/>
    <p:sldId id="357" r:id="rId7"/>
    <p:sldId id="314" r:id="rId8"/>
    <p:sldId id="315" r:id="rId9"/>
    <p:sldId id="316" r:id="rId10"/>
    <p:sldId id="317" r:id="rId11"/>
    <p:sldId id="320" r:id="rId12"/>
    <p:sldId id="321" r:id="rId13"/>
    <p:sldId id="318" r:id="rId14"/>
    <p:sldId id="319" r:id="rId15"/>
    <p:sldId id="322" r:id="rId16"/>
    <p:sldId id="325" r:id="rId17"/>
    <p:sldId id="324" r:id="rId18"/>
    <p:sldId id="323" r:id="rId19"/>
    <p:sldId id="326" r:id="rId20"/>
    <p:sldId id="327" r:id="rId21"/>
    <p:sldId id="328" r:id="rId22"/>
    <p:sldId id="329" r:id="rId23"/>
    <p:sldId id="331" r:id="rId24"/>
    <p:sldId id="333" r:id="rId25"/>
    <p:sldId id="332" r:id="rId26"/>
    <p:sldId id="334" r:id="rId27"/>
    <p:sldId id="335" r:id="rId28"/>
    <p:sldId id="336" r:id="rId29"/>
    <p:sldId id="337" r:id="rId30"/>
    <p:sldId id="338" r:id="rId31"/>
    <p:sldId id="339" r:id="rId32"/>
    <p:sldId id="340" r:id="rId33"/>
    <p:sldId id="341" r:id="rId34"/>
    <p:sldId id="342" r:id="rId35"/>
    <p:sldId id="344" r:id="rId36"/>
    <p:sldId id="347" r:id="rId37"/>
    <p:sldId id="349" r:id="rId38"/>
    <p:sldId id="345" r:id="rId39"/>
    <p:sldId id="350" r:id="rId40"/>
    <p:sldId id="351" r:id="rId41"/>
    <p:sldId id="346" r:id="rId42"/>
    <p:sldId id="352" r:id="rId43"/>
    <p:sldId id="353" r:id="rId44"/>
    <p:sldId id="354" r:id="rId45"/>
    <p:sldId id="355" r:id="rId46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388" autoAdjust="0"/>
  </p:normalViewPr>
  <p:slideViewPr>
    <p:cSldViewPr snapToGrid="0" snapToObjects="1">
      <p:cViewPr varScale="1">
        <p:scale>
          <a:sx n="111" d="100"/>
          <a:sy n="111" d="100"/>
        </p:scale>
        <p:origin x="594" y="96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8/10/relationships/authors" Target="author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7.png"/><Relationship Id="rId7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32.png"/><Relationship Id="rId4" Type="http://schemas.openxmlformats.org/officeDocument/2006/relationships/image" Target="../media/image18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7.png"/><Relationship Id="rId7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11" Type="http://schemas.openxmlformats.org/officeDocument/2006/relationships/image" Target="../media/image36.png"/><Relationship Id="rId5" Type="http://schemas.openxmlformats.org/officeDocument/2006/relationships/image" Target="../media/image19.png"/><Relationship Id="rId10" Type="http://schemas.openxmlformats.org/officeDocument/2006/relationships/image" Target="../media/image35.png"/><Relationship Id="rId4" Type="http://schemas.openxmlformats.org/officeDocument/2006/relationships/image" Target="../media/image18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8.png"/><Relationship Id="rId7" Type="http://schemas.openxmlformats.org/officeDocument/2006/relationships/image" Target="../media/image3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4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8.png"/><Relationship Id="rId7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4.png"/><Relationship Id="rId4" Type="http://schemas.openxmlformats.org/officeDocument/2006/relationships/image" Target="../media/image20.png"/><Relationship Id="rId9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8.png"/><Relationship Id="rId7" Type="http://schemas.openxmlformats.org/officeDocument/2006/relationships/image" Target="../media/image4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4.png"/><Relationship Id="rId4" Type="http://schemas.openxmlformats.org/officeDocument/2006/relationships/image" Target="../media/image20.png"/><Relationship Id="rId9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NUL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9.png"/><Relationship Id="rId7" Type="http://schemas.openxmlformats.org/officeDocument/2006/relationships/image" Target="../media/image5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5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49.png"/><Relationship Id="rId7" Type="http://schemas.openxmlformats.org/officeDocument/2006/relationships/image" Target="../media/image6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9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49.png"/><Relationship Id="rId7" Type="http://schemas.openxmlformats.org/officeDocument/2006/relationships/image" Target="../media/image6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9.png"/><Relationship Id="rId5" Type="http://schemas.openxmlformats.org/officeDocument/2006/relationships/image" Target="../media/image51.png"/><Relationship Id="rId10" Type="http://schemas.openxmlformats.org/officeDocument/2006/relationships/image" Target="../media/image66.png"/><Relationship Id="rId4" Type="http://schemas.openxmlformats.org/officeDocument/2006/relationships/image" Target="../media/image50.png"/><Relationship Id="rId9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74.png"/><Relationship Id="rId3" Type="http://schemas.openxmlformats.org/officeDocument/2006/relationships/image" Target="../media/image49.png"/><Relationship Id="rId7" Type="http://schemas.openxmlformats.org/officeDocument/2006/relationships/image" Target="../media/image61.png"/><Relationship Id="rId12" Type="http://schemas.openxmlformats.org/officeDocument/2006/relationships/image" Target="../media/image7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9.png"/><Relationship Id="rId11" Type="http://schemas.openxmlformats.org/officeDocument/2006/relationships/image" Target="../media/image71.png"/><Relationship Id="rId5" Type="http://schemas.openxmlformats.org/officeDocument/2006/relationships/image" Target="../media/image51.png"/><Relationship Id="rId10" Type="http://schemas.openxmlformats.org/officeDocument/2006/relationships/image" Target="../media/image66.png"/><Relationship Id="rId4" Type="http://schemas.openxmlformats.org/officeDocument/2006/relationships/image" Target="../media/image50.png"/><Relationship Id="rId9" Type="http://schemas.openxmlformats.org/officeDocument/2006/relationships/image" Target="../media/image63.png"/><Relationship Id="rId1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81.png"/><Relationship Id="rId3" Type="http://schemas.openxmlformats.org/officeDocument/2006/relationships/image" Target="../media/image49.png"/><Relationship Id="rId7" Type="http://schemas.openxmlformats.org/officeDocument/2006/relationships/image" Target="../media/image61.png"/><Relationship Id="rId12" Type="http://schemas.openxmlformats.org/officeDocument/2006/relationships/image" Target="../media/image8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9.png"/><Relationship Id="rId11" Type="http://schemas.openxmlformats.org/officeDocument/2006/relationships/image" Target="../media/image79.png"/><Relationship Id="rId5" Type="http://schemas.openxmlformats.org/officeDocument/2006/relationships/image" Target="../media/image51.png"/><Relationship Id="rId10" Type="http://schemas.openxmlformats.org/officeDocument/2006/relationships/image" Target="../media/image77.png"/><Relationship Id="rId4" Type="http://schemas.openxmlformats.org/officeDocument/2006/relationships/image" Target="../media/image50.png"/><Relationship Id="rId9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10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9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2769735"/>
          </a:xfrm>
        </p:spPr>
        <p:txBody>
          <a:bodyPr anchor="ctr"/>
          <a:lstStyle/>
          <a:p>
            <a:r>
              <a:rPr lang="en-US" dirty="0"/>
              <a:t>Epidemiological study for Prince George’s County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867286D-360B-9370-B91E-73EDE4ED9004}"/>
              </a:ext>
            </a:extLst>
          </p:cNvPr>
          <p:cNvSpPr txBox="1">
            <a:spLocks/>
          </p:cNvSpPr>
          <p:nvPr/>
        </p:nvSpPr>
        <p:spPr>
          <a:xfrm>
            <a:off x="2899789" y="2351481"/>
            <a:ext cx="6392421" cy="1927222"/>
          </a:xfrm>
          <a:prstGeom prst="rect">
            <a:avLst/>
          </a:prstGeom>
        </p:spPr>
        <p:txBody>
          <a:bodyPr vert="horz" lIns="91440" tIns="0" rIns="91440" bIns="0" rtlCol="0" anchor="ctr" anchorCtr="0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By: Eddie and Xander</a:t>
            </a: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SIR Results (p =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D36AE-C72E-8426-53DE-EDDFD3C0A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4400" y="1431985"/>
            <a:ext cx="10511627" cy="48326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Optimal J value: 187335583.33 </a:t>
            </a:r>
          </a:p>
          <a:p>
            <a:pPr marL="0" indent="0">
              <a:buNone/>
            </a:pPr>
            <a:r>
              <a:rPr lang="en-US" dirty="0"/>
              <a:t>[c</a:t>
            </a:r>
            <a:r>
              <a:rPr lang="en-US" baseline="-25000" dirty="0"/>
              <a:t>I</a:t>
            </a:r>
            <a:r>
              <a:rPr lang="en-US" dirty="0"/>
              <a:t>, c</a:t>
            </a:r>
            <a:r>
              <a:rPr lang="en-US" baseline="-25000" dirty="0"/>
              <a:t>Y</a:t>
            </a:r>
            <a:r>
              <a:rPr lang="en-US" dirty="0"/>
              <a:t>] = [1, 1]</a:t>
            </a:r>
          </a:p>
          <a:p>
            <a:pPr marL="0" indent="0">
              <a:buNone/>
            </a:pPr>
            <a:r>
              <a:rPr lang="el-GR" dirty="0"/>
              <a:t>α</a:t>
            </a:r>
            <a:r>
              <a:rPr lang="en-US" dirty="0"/>
              <a:t> – 0.4</a:t>
            </a:r>
          </a:p>
          <a:p>
            <a:pPr marL="0" indent="0">
              <a:buNone/>
            </a:pPr>
            <a:r>
              <a:rPr lang="el-GR" dirty="0"/>
              <a:t>β</a:t>
            </a:r>
            <a:r>
              <a:rPr lang="en-US" dirty="0"/>
              <a:t> – 0.54</a:t>
            </a:r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 – 0.74</a:t>
            </a:r>
          </a:p>
          <a:p>
            <a:pPr marL="0" indent="0">
              <a:buNone/>
            </a:pPr>
            <a:r>
              <a:rPr lang="el-GR" dirty="0"/>
              <a:t>ρ</a:t>
            </a:r>
            <a:r>
              <a:rPr lang="en-US" dirty="0"/>
              <a:t> – 0.16732</a:t>
            </a:r>
          </a:p>
          <a:p>
            <a:pPr marL="0" indent="0">
              <a:buNone/>
            </a:pPr>
            <a:r>
              <a:rPr lang="el-GR" dirty="0"/>
              <a:t>γ</a:t>
            </a:r>
            <a:r>
              <a:rPr lang="en-US" dirty="0"/>
              <a:t> – 0.0015736 (!)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D6C6F5-269A-B865-6E86-0B2765A74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581" y="1693302"/>
            <a:ext cx="6530109" cy="3471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967574-3362-12CF-19B2-19F5292F3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30" y="4488329"/>
            <a:ext cx="4458322" cy="6763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472C75-BF07-F3AA-8F5B-89A56172F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330" y="4488328"/>
            <a:ext cx="4391638" cy="6763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2EC633-68C9-CD8F-38F7-885594A3D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3175" y="5232763"/>
            <a:ext cx="5658811" cy="13930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43CC45-FF6F-D324-FF7D-FCDCF9E53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803" y="4488329"/>
            <a:ext cx="4467849" cy="695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753501-16FF-D002-F8B6-12A373825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2581" y="1625237"/>
            <a:ext cx="6530109" cy="3536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7E2EBC-65B9-74E1-EEEE-CA7799112C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3175" y="5251816"/>
            <a:ext cx="5748068" cy="14554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B56074-F872-2D87-FD54-4685363396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4330" y="4508761"/>
            <a:ext cx="4420217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01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90501-FECB-A370-5A0A-D7C541C65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EE552-58F3-DE38-EA5A-EAF57AB55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375"/>
            <a:ext cx="12192000" cy="6481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8702F2-F298-965C-41FF-8DC8CC6D1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320"/>
            <a:ext cx="12192000" cy="660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26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SIR Results (p = </a:t>
            </a:r>
            <a:r>
              <a:rPr lang="en-US" sz="4400" dirty="0"/>
              <a:t>∞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D36AE-C72E-8426-53DE-EDDFD3C0A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4400" y="1431985"/>
            <a:ext cx="10511627" cy="48326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Optimal J value: 83.202 (!)</a:t>
            </a:r>
          </a:p>
          <a:p>
            <a:pPr marL="0" indent="0">
              <a:buNone/>
            </a:pPr>
            <a:r>
              <a:rPr lang="en-US" dirty="0"/>
              <a:t>[c</a:t>
            </a:r>
            <a:r>
              <a:rPr lang="en-US" baseline="-25000" dirty="0"/>
              <a:t>I</a:t>
            </a:r>
            <a:r>
              <a:rPr lang="en-US" dirty="0"/>
              <a:t>, c</a:t>
            </a:r>
            <a:r>
              <a:rPr lang="en-US" baseline="-25000" dirty="0"/>
              <a:t>Y</a:t>
            </a:r>
            <a:r>
              <a:rPr lang="en-US" dirty="0"/>
              <a:t>] = [0, 1]</a:t>
            </a:r>
          </a:p>
          <a:p>
            <a:pPr marL="0" indent="0">
              <a:buNone/>
            </a:pPr>
            <a:r>
              <a:rPr lang="el-GR" dirty="0"/>
              <a:t>α</a:t>
            </a:r>
            <a:r>
              <a:rPr lang="en-US" dirty="0"/>
              <a:t> – 0.37</a:t>
            </a:r>
          </a:p>
          <a:p>
            <a:pPr marL="0" indent="0">
              <a:buNone/>
            </a:pPr>
            <a:r>
              <a:rPr lang="el-GR" dirty="0"/>
              <a:t>β</a:t>
            </a:r>
            <a:r>
              <a:rPr lang="en-US" dirty="0"/>
              <a:t> – 0.5365</a:t>
            </a:r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 – 0.689</a:t>
            </a:r>
          </a:p>
          <a:p>
            <a:pPr marL="0" indent="0">
              <a:buNone/>
            </a:pPr>
            <a:r>
              <a:rPr lang="el-GR" dirty="0"/>
              <a:t>ρ</a:t>
            </a:r>
            <a:r>
              <a:rPr lang="en-US" dirty="0"/>
              <a:t> – 0.13055</a:t>
            </a:r>
          </a:p>
          <a:p>
            <a:pPr marL="0" indent="0">
              <a:buNone/>
            </a:pPr>
            <a:r>
              <a:rPr lang="el-GR" dirty="0"/>
              <a:t>γ</a:t>
            </a:r>
            <a:r>
              <a:rPr lang="en-US" dirty="0"/>
              <a:t> – 0.0012436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67574-3362-12CF-19B2-19F5292F3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30" y="4488329"/>
            <a:ext cx="4458322" cy="676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460139-BFA0-9650-4412-C3DA219BE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803" y="4488329"/>
            <a:ext cx="4467849" cy="695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2FE2D9-5677-43DC-9791-72352C62B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803" y="4488329"/>
            <a:ext cx="4391638" cy="6763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B6D441-C7C6-36B7-455B-0BF4EB150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2279" y="1585032"/>
            <a:ext cx="6596621" cy="34613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340EF5-6314-3E19-FEAF-3065915929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8465" y="5258175"/>
            <a:ext cx="5447628" cy="13734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A63C29-3130-B3FA-4945-722022007A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5" y="4464445"/>
            <a:ext cx="4734586" cy="6858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196ADF-0EDD-9822-4054-0229BD57C7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3055" y="1601790"/>
            <a:ext cx="6549333" cy="34865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B02942-B5D8-B44F-153B-F416E62701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855" y="4481229"/>
            <a:ext cx="4544059" cy="6573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49431EF-83CE-0131-8A44-C0637C7C27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68067" y="5171798"/>
            <a:ext cx="6369170" cy="155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35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90501-FECB-A370-5A0A-D7C541C65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EE552-58F3-DE38-EA5A-EAF57AB55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375"/>
            <a:ext cx="12192000" cy="6481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8702F2-F298-965C-41FF-8DC8CC6D1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320"/>
            <a:ext cx="12192000" cy="66033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92D04E-CAFA-D9DA-DD42-CD43A1C19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9251"/>
            <a:ext cx="12192000" cy="66794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6B6102-0BA7-97C9-2ADC-4E3DB46513FA}"/>
              </a:ext>
            </a:extLst>
          </p:cNvPr>
          <p:cNvSpPr txBox="1"/>
          <p:nvPr/>
        </p:nvSpPr>
        <p:spPr>
          <a:xfrm>
            <a:off x="974785" y="974785"/>
            <a:ext cx="3312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ρ</a:t>
            </a:r>
            <a:r>
              <a:rPr lang="en-US" sz="2400" baseline="-25000" dirty="0">
                <a:solidFill>
                  <a:schemeClr val="accent1">
                    <a:lumMod val="50000"/>
                  </a:schemeClr>
                </a:solidFill>
              </a:rPr>
              <a:t>pred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 = 1 </a:t>
            </a:r>
          </a:p>
          <a:p>
            <a:r>
              <a:rPr lang="el-GR" sz="2400" dirty="0">
                <a:solidFill>
                  <a:schemeClr val="accent1">
                    <a:lumMod val="50000"/>
                  </a:schemeClr>
                </a:solidFill>
              </a:rPr>
              <a:t>γ</a:t>
            </a:r>
            <a:r>
              <a:rPr lang="en-US" sz="2400" baseline="-25000" dirty="0">
                <a:solidFill>
                  <a:schemeClr val="accent1">
                    <a:lumMod val="50000"/>
                  </a:schemeClr>
                </a:solidFill>
              </a:rPr>
              <a:t>pred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= 0.0853</a:t>
            </a:r>
          </a:p>
        </p:txBody>
      </p:sp>
    </p:spTree>
    <p:extLst>
      <p:ext uri="{BB962C8B-B14F-4D97-AF65-F5344CB8AC3E}">
        <p14:creationId xmlns:p14="http://schemas.microsoft.com/office/powerpoint/2010/main" val="3479181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SIR Results (p = </a:t>
            </a:r>
            <a:r>
              <a:rPr lang="en-US" sz="4400" dirty="0"/>
              <a:t>∞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D36AE-C72E-8426-53DE-EDDFD3C0A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4400" y="1431985"/>
            <a:ext cx="10511627" cy="48326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Optimal J value: 2187.22</a:t>
            </a:r>
          </a:p>
          <a:p>
            <a:pPr marL="0" indent="0">
              <a:buNone/>
            </a:pPr>
            <a:r>
              <a:rPr lang="en-US" dirty="0"/>
              <a:t>[c</a:t>
            </a:r>
            <a:r>
              <a:rPr lang="en-US" baseline="-25000" dirty="0"/>
              <a:t>I</a:t>
            </a:r>
            <a:r>
              <a:rPr lang="en-US" dirty="0"/>
              <a:t>, c</a:t>
            </a:r>
            <a:r>
              <a:rPr lang="en-US" baseline="-25000" dirty="0"/>
              <a:t>Y</a:t>
            </a:r>
            <a:r>
              <a:rPr lang="en-US" dirty="0"/>
              <a:t>] = [1, 1]</a:t>
            </a:r>
          </a:p>
          <a:p>
            <a:pPr marL="0" indent="0">
              <a:buNone/>
            </a:pPr>
            <a:r>
              <a:rPr lang="el-GR" dirty="0"/>
              <a:t>α</a:t>
            </a:r>
            <a:r>
              <a:rPr lang="en-US" dirty="0"/>
              <a:t> – 0.4</a:t>
            </a:r>
          </a:p>
          <a:p>
            <a:pPr marL="0" indent="0">
              <a:buNone/>
            </a:pPr>
            <a:r>
              <a:rPr lang="el-GR" dirty="0"/>
              <a:t>β</a:t>
            </a:r>
            <a:r>
              <a:rPr lang="en-US" dirty="0"/>
              <a:t> – 0.56</a:t>
            </a:r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 – 0.71</a:t>
            </a:r>
          </a:p>
          <a:p>
            <a:pPr marL="0" indent="0">
              <a:buNone/>
            </a:pPr>
            <a:r>
              <a:rPr lang="el-GR" dirty="0"/>
              <a:t>ρ</a:t>
            </a:r>
            <a:r>
              <a:rPr lang="en-US" dirty="0"/>
              <a:t> – 0.15037</a:t>
            </a:r>
          </a:p>
          <a:p>
            <a:pPr marL="0" indent="0">
              <a:buNone/>
            </a:pPr>
            <a:r>
              <a:rPr lang="el-GR" dirty="0"/>
              <a:t>γ</a:t>
            </a:r>
            <a:r>
              <a:rPr lang="en-US" dirty="0"/>
              <a:t> – 0.0013747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D6C6F5-269A-B865-6E86-0B2765A74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581" y="1693302"/>
            <a:ext cx="6530109" cy="3471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967574-3362-12CF-19B2-19F5292F3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30" y="4488329"/>
            <a:ext cx="4458322" cy="6763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472C75-BF07-F3AA-8F5B-89A56172F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330" y="4488328"/>
            <a:ext cx="4391638" cy="6763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2EC633-68C9-CD8F-38F7-885594A3D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3175" y="5232763"/>
            <a:ext cx="5658811" cy="13930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43CC45-FF6F-D324-FF7D-FCDCF9E53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803" y="4488329"/>
            <a:ext cx="4467849" cy="695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753501-16FF-D002-F8B6-12A373825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2581" y="1625237"/>
            <a:ext cx="6530109" cy="3536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7E2EBC-65B9-74E1-EEEE-CA7799112C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3175" y="5251816"/>
            <a:ext cx="5748068" cy="14554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D1FE77-234B-C6F7-72C7-584F39B059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6939" y="4488327"/>
            <a:ext cx="4620270" cy="6763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3621A5-4F59-1BF7-C695-A47C511138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32580" y="1607493"/>
            <a:ext cx="6464817" cy="34713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FAA25D-F8A2-B1A6-69B2-88A7F41555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62602" y="5250507"/>
            <a:ext cx="6032740" cy="147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70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F29B5-8624-C1E8-2EF6-7A43779D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413FDF-7318-1317-6C94-B4A4075D8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033"/>
            <a:ext cx="12192000" cy="65579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FDC79F-E62C-49C4-2A97-C4101496E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2349"/>
            <a:ext cx="12192000" cy="645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27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Validation Results (p = </a:t>
            </a:r>
            <a:r>
              <a:rPr lang="en-US" sz="4000" dirty="0"/>
              <a:t>1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D36AE-C72E-8426-53DE-EDDFD3C0A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4400" y="1431985"/>
            <a:ext cx="10511627" cy="48326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Optimal J value: 3006.96</a:t>
            </a:r>
          </a:p>
          <a:p>
            <a:pPr marL="0" indent="0">
              <a:buNone/>
            </a:pPr>
            <a:r>
              <a:rPr lang="en-US" dirty="0"/>
              <a:t>[c</a:t>
            </a:r>
            <a:r>
              <a:rPr lang="en-US" baseline="-25000" dirty="0"/>
              <a:t>I</a:t>
            </a:r>
            <a:r>
              <a:rPr lang="en-US" dirty="0"/>
              <a:t>, c</a:t>
            </a:r>
            <a:r>
              <a:rPr lang="en-US" baseline="-25000" dirty="0"/>
              <a:t>Y</a:t>
            </a:r>
            <a:r>
              <a:rPr lang="en-US" dirty="0"/>
              <a:t>] = [0, 1]</a:t>
            </a:r>
          </a:p>
          <a:p>
            <a:pPr marL="0" indent="0">
              <a:buNone/>
            </a:pPr>
            <a:r>
              <a:rPr lang="el-GR" dirty="0"/>
              <a:t>α</a:t>
            </a:r>
            <a:r>
              <a:rPr lang="en-US" dirty="0"/>
              <a:t> – 0.39</a:t>
            </a:r>
          </a:p>
          <a:p>
            <a:pPr marL="0" indent="0">
              <a:buNone/>
            </a:pPr>
            <a:r>
              <a:rPr lang="el-GR" dirty="0"/>
              <a:t>β</a:t>
            </a:r>
            <a:r>
              <a:rPr lang="en-US" dirty="0"/>
              <a:t> – 0.5265</a:t>
            </a:r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 – 0.74</a:t>
            </a:r>
          </a:p>
          <a:p>
            <a:pPr marL="0" indent="0">
              <a:buNone/>
            </a:pPr>
            <a:r>
              <a:rPr lang="el-GR" dirty="0"/>
              <a:t>ρ</a:t>
            </a:r>
            <a:r>
              <a:rPr lang="en-US" dirty="0"/>
              <a:t> – 0.1042</a:t>
            </a:r>
          </a:p>
          <a:p>
            <a:pPr marL="0" indent="0">
              <a:buNone/>
            </a:pPr>
            <a:r>
              <a:rPr lang="el-GR" dirty="0"/>
              <a:t>γ</a:t>
            </a:r>
            <a:r>
              <a:rPr lang="en-US" dirty="0"/>
              <a:t> – 0.0015905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67574-3362-12CF-19B2-19F5292F3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30" y="4488329"/>
            <a:ext cx="4458322" cy="6763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472C75-BF07-F3AA-8F5B-89A56172F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30" y="4488328"/>
            <a:ext cx="4391638" cy="6763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43CC45-FF6F-D324-FF7D-FCDCF9E53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803" y="4488329"/>
            <a:ext cx="4467849" cy="695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D1FE77-234B-C6F7-72C7-584F39B0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939" y="4488327"/>
            <a:ext cx="4620270" cy="6763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877972-6B5F-5CAE-7C68-11D1D7FEBE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067" y="4446431"/>
            <a:ext cx="4582164" cy="7049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12D20E0-CABC-3FAF-5E6F-71FCE60F35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7612" y="1336286"/>
            <a:ext cx="6256688" cy="32773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B09C7ED-AD36-35AB-FEAF-224DEBAB87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9350" y="4613599"/>
            <a:ext cx="4097111" cy="217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13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Validation Results (p = </a:t>
            </a:r>
            <a:r>
              <a:rPr lang="en-US" sz="4000" dirty="0"/>
              <a:t>2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D36AE-C72E-8426-53DE-EDDFD3C0A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4400" y="1431985"/>
            <a:ext cx="10511627" cy="48326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Optimal J value: 107823.59</a:t>
            </a:r>
          </a:p>
          <a:p>
            <a:pPr marL="0" indent="0">
              <a:buNone/>
            </a:pPr>
            <a:r>
              <a:rPr lang="en-US" dirty="0"/>
              <a:t>[c</a:t>
            </a:r>
            <a:r>
              <a:rPr lang="en-US" baseline="-25000" dirty="0"/>
              <a:t>I</a:t>
            </a:r>
            <a:r>
              <a:rPr lang="en-US" dirty="0"/>
              <a:t>, c</a:t>
            </a:r>
            <a:r>
              <a:rPr lang="en-US" baseline="-25000" dirty="0"/>
              <a:t>Y</a:t>
            </a:r>
            <a:r>
              <a:rPr lang="en-US" dirty="0"/>
              <a:t>] = [0, 1]</a:t>
            </a:r>
          </a:p>
          <a:p>
            <a:pPr marL="0" indent="0">
              <a:buNone/>
            </a:pPr>
            <a:r>
              <a:rPr lang="el-GR" dirty="0"/>
              <a:t>α</a:t>
            </a:r>
            <a:r>
              <a:rPr lang="en-US" dirty="0"/>
              <a:t> – 0.4</a:t>
            </a:r>
          </a:p>
          <a:p>
            <a:pPr marL="0" indent="0">
              <a:buNone/>
            </a:pPr>
            <a:r>
              <a:rPr lang="el-GR" dirty="0"/>
              <a:t>β</a:t>
            </a:r>
            <a:r>
              <a:rPr lang="en-US" dirty="0"/>
              <a:t> – 0.54</a:t>
            </a:r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 – 0.74</a:t>
            </a:r>
          </a:p>
          <a:p>
            <a:pPr marL="0" indent="0">
              <a:buNone/>
            </a:pPr>
            <a:r>
              <a:rPr lang="el-GR" dirty="0"/>
              <a:t>ρ</a:t>
            </a:r>
            <a:r>
              <a:rPr lang="en-US" dirty="0"/>
              <a:t> – 0.11591</a:t>
            </a:r>
          </a:p>
          <a:p>
            <a:pPr marL="0" indent="0">
              <a:buNone/>
            </a:pPr>
            <a:r>
              <a:rPr lang="el-GR" dirty="0"/>
              <a:t>γ</a:t>
            </a:r>
            <a:r>
              <a:rPr lang="en-US" dirty="0"/>
              <a:t> – 0.001574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67574-3362-12CF-19B2-19F5292F3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30" y="4488329"/>
            <a:ext cx="4458322" cy="6763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472C75-BF07-F3AA-8F5B-89A56172F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30" y="4488328"/>
            <a:ext cx="4391638" cy="6763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43CC45-FF6F-D324-FF7D-FCDCF9E53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803" y="4488329"/>
            <a:ext cx="4467849" cy="695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D1FE77-234B-C6F7-72C7-584F39B0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939" y="4488327"/>
            <a:ext cx="4620270" cy="6763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877972-6B5F-5CAE-7C68-11D1D7FEBE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067" y="4446431"/>
            <a:ext cx="4582164" cy="7049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F81CBF-F78C-F93B-9106-01B1854FC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9687" y="1207699"/>
            <a:ext cx="6256688" cy="33988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0910C6-4467-3C5F-A860-770F682C76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352" y="4477918"/>
            <a:ext cx="4477375" cy="6668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C27840-6529-DC14-7ED9-E4F31496C2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4793" y="4606539"/>
            <a:ext cx="4403160" cy="224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25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Validation Results (p = </a:t>
            </a:r>
            <a:r>
              <a:rPr lang="en-US" sz="4400" dirty="0"/>
              <a:t>∞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D36AE-C72E-8426-53DE-EDDFD3C0A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4400" y="1431985"/>
            <a:ext cx="10511627" cy="48326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Optimal J value: 50.03 (!)</a:t>
            </a:r>
          </a:p>
          <a:p>
            <a:pPr marL="0" indent="0">
              <a:buNone/>
            </a:pPr>
            <a:r>
              <a:rPr lang="en-US" dirty="0"/>
              <a:t>[c</a:t>
            </a:r>
            <a:r>
              <a:rPr lang="en-US" baseline="-25000" dirty="0"/>
              <a:t>I</a:t>
            </a:r>
            <a:r>
              <a:rPr lang="en-US" dirty="0"/>
              <a:t>, c</a:t>
            </a:r>
            <a:r>
              <a:rPr lang="en-US" baseline="-25000" dirty="0"/>
              <a:t>Y</a:t>
            </a:r>
            <a:r>
              <a:rPr lang="en-US" dirty="0"/>
              <a:t>] = [0, 1]</a:t>
            </a:r>
          </a:p>
          <a:p>
            <a:pPr marL="0" indent="0">
              <a:buNone/>
            </a:pPr>
            <a:r>
              <a:rPr lang="el-GR" dirty="0"/>
              <a:t>α</a:t>
            </a:r>
            <a:r>
              <a:rPr lang="en-US" dirty="0"/>
              <a:t> – 0.37</a:t>
            </a:r>
          </a:p>
          <a:p>
            <a:pPr marL="0" indent="0">
              <a:buNone/>
            </a:pPr>
            <a:r>
              <a:rPr lang="el-GR" dirty="0"/>
              <a:t>β</a:t>
            </a:r>
            <a:r>
              <a:rPr lang="en-US" dirty="0"/>
              <a:t> – 0.518</a:t>
            </a:r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 – 0.71</a:t>
            </a:r>
          </a:p>
          <a:p>
            <a:pPr marL="0" indent="0">
              <a:buNone/>
            </a:pPr>
            <a:r>
              <a:rPr lang="el-GR" dirty="0"/>
              <a:t>ρ</a:t>
            </a:r>
            <a:r>
              <a:rPr lang="en-US" dirty="0"/>
              <a:t> – 0.11506</a:t>
            </a:r>
          </a:p>
          <a:p>
            <a:pPr marL="0" indent="0">
              <a:buNone/>
            </a:pPr>
            <a:r>
              <a:rPr lang="el-GR" dirty="0"/>
              <a:t>γ</a:t>
            </a:r>
            <a:r>
              <a:rPr lang="en-US" dirty="0"/>
              <a:t> – 0.001435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67574-3362-12CF-19B2-19F5292F3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30" y="4488329"/>
            <a:ext cx="4458322" cy="6763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472C75-BF07-F3AA-8F5B-89A56172F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30" y="4488328"/>
            <a:ext cx="4391638" cy="6763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43CC45-FF6F-D324-FF7D-FCDCF9E53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803" y="4488329"/>
            <a:ext cx="4467849" cy="695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D1FE77-234B-C6F7-72C7-584F39B0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939" y="4488327"/>
            <a:ext cx="4620270" cy="6763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877972-6B5F-5CAE-7C68-11D1D7FEBE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067" y="4446431"/>
            <a:ext cx="4582164" cy="7049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80A628-D03E-6FD6-4D70-FF6BF41FCC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7612" y="1431985"/>
            <a:ext cx="6096000" cy="32810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2B0215-60CF-91AC-9353-815B21A9DB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536" y="4470246"/>
            <a:ext cx="4629796" cy="6573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6144E0-F39E-F2C0-D97C-A7BF5D5E7F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67434" y="4712989"/>
            <a:ext cx="4256356" cy="21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45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69751-B596-EA02-24BA-F436E157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00282-B11F-45D9-CCF3-21DEFF13E3E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Relatively low mortality rate (</a:t>
            </a:r>
            <a:r>
              <a:rPr lang="el-GR" dirty="0"/>
              <a:t>γ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Always around 0.0013</a:t>
            </a:r>
          </a:p>
          <a:p>
            <a:pPr lvl="1"/>
            <a:r>
              <a:rPr lang="en-US" dirty="0"/>
              <a:t>About double COVID-19’s measured mortality rate</a:t>
            </a:r>
          </a:p>
          <a:p>
            <a:r>
              <a:rPr lang="en-US" dirty="0"/>
              <a:t>Similar α, </a:t>
            </a:r>
            <a:r>
              <a:rPr lang="el-GR" dirty="0"/>
              <a:t>β</a:t>
            </a:r>
            <a:r>
              <a:rPr lang="en-US" dirty="0"/>
              <a:t>, and R</a:t>
            </a:r>
            <a:r>
              <a:rPr lang="en-US" baseline="-25000" dirty="0"/>
              <a:t>0</a:t>
            </a:r>
            <a:r>
              <a:rPr lang="en-US" dirty="0"/>
              <a:t> values as well.</a:t>
            </a:r>
          </a:p>
          <a:p>
            <a:endParaRPr lang="en-US" dirty="0"/>
          </a:p>
          <a:p>
            <a:r>
              <a:rPr lang="en-US" dirty="0"/>
              <a:t>Important days: </a:t>
            </a:r>
          </a:p>
          <a:p>
            <a:pPr lvl="1"/>
            <a:r>
              <a:rPr lang="en-US" dirty="0"/>
              <a:t>t = 55: March 17</a:t>
            </a:r>
            <a:r>
              <a:rPr lang="en-US" baseline="30000" dirty="0"/>
              <a:t>th</a:t>
            </a:r>
            <a:r>
              <a:rPr lang="en-US" dirty="0"/>
              <a:t>, around when lockdown begins; UMD closes soon.</a:t>
            </a:r>
          </a:p>
          <a:p>
            <a:pPr lvl="1"/>
            <a:r>
              <a:rPr lang="en-US" dirty="0"/>
              <a:t>t = 70: April 1</a:t>
            </a:r>
            <a:r>
              <a:rPr lang="en-US" baseline="30000" dirty="0"/>
              <a:t>st</a:t>
            </a:r>
            <a:r>
              <a:rPr lang="en-US" dirty="0"/>
              <a:t>, lockdown in full swing.</a:t>
            </a:r>
          </a:p>
          <a:p>
            <a:pPr lvl="1"/>
            <a:r>
              <a:rPr lang="en-US" dirty="0"/>
              <a:t>t = 100: May 1</a:t>
            </a:r>
            <a:r>
              <a:rPr lang="en-US" baseline="30000" dirty="0"/>
              <a:t>st</a:t>
            </a:r>
            <a:r>
              <a:rPr lang="en-US" dirty="0"/>
              <a:t>, suspicion begins, and people start breaking lockdown.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6DC59-FD12-D16D-6C88-17C56FBBED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210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BF1CC-76A3-B41E-F4CB-2D15771D2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471490"/>
          </a:xfrm>
        </p:spPr>
        <p:txBody>
          <a:bodyPr/>
          <a:lstStyle/>
          <a:p>
            <a:r>
              <a:rPr lang="en-US" dirty="0"/>
              <a:t>Description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818B4E-437B-40C6-1808-117E7CD65576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914400" y="1657353"/>
                <a:ext cx="10511627" cy="4607272"/>
              </a:xfrm>
            </p:spPr>
            <p:txBody>
              <a:bodyPr/>
              <a:lstStyle/>
              <a:p>
                <a:r>
                  <a:rPr lang="en-US" dirty="0"/>
                  <a:t>Studying the effects of COVID-19 in Prince George’s County and the District of Columbia. (Validation)</a:t>
                </a:r>
              </a:p>
              <a:p>
                <a:r>
                  <a:rPr lang="en-US" dirty="0"/>
                  <a:t>PG County is a smaller section right outside the mall.</a:t>
                </a:r>
              </a:p>
              <a:p>
                <a:endParaRPr lang="en-US" dirty="0"/>
              </a:p>
              <a:p>
                <a:r>
                  <a:rPr lang="en-US" dirty="0"/>
                  <a:t>We modelled the infections and deaths using SIR and SEIR models.</a:t>
                </a:r>
              </a:p>
              <a:p>
                <a:pPr lvl="1"/>
                <a:r>
                  <a:rPr lang="en-US" sz="1400" dirty="0"/>
                  <a:t>This included optimizing over the following variables:</a:t>
                </a:r>
              </a:p>
              <a:p>
                <a:pPr lvl="2"/>
                <a:r>
                  <a:rPr lang="en-US" sz="1400" dirty="0"/>
                  <a:t>Alpha (α) –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400" dirty="0"/>
                          <m:t>α</m:t>
                        </m:r>
                      </m:den>
                    </m:f>
                  </m:oMath>
                </a14:m>
                <a:r>
                  <a:rPr lang="en-US" sz="1400" dirty="0"/>
                  <a:t> represents the infection period of an individual. (in days)</a:t>
                </a:r>
              </a:p>
              <a:p>
                <a:pPr lvl="2"/>
                <a:r>
                  <a:rPr lang="en-US" sz="1400" dirty="0"/>
                  <a:t>Beta (β) – represents how many people an infected person contacts daily.</a:t>
                </a:r>
              </a:p>
              <a:p>
                <a:pPr lvl="2"/>
                <a:r>
                  <a:rPr lang="en-US" sz="1400" dirty="0"/>
                  <a:t>R</a:t>
                </a:r>
                <a:r>
                  <a:rPr lang="en-US" sz="1400" baseline="-25000" dirty="0"/>
                  <a:t>0 </a:t>
                </a:r>
                <a:r>
                  <a:rPr lang="en-US" sz="1400" dirty="0"/>
                  <a:t>– represents how many people, on average, an infected person contacts </a:t>
                </a:r>
                <a:br>
                  <a:rPr lang="en-US" sz="1400" dirty="0"/>
                </a:br>
                <a:r>
                  <a:rPr lang="en-US" sz="1400" dirty="0"/>
                  <a:t>over their infectious period.</a:t>
                </a:r>
              </a:p>
              <a:p>
                <a:pPr lvl="2"/>
                <a:r>
                  <a:rPr lang="en-US" sz="1400" dirty="0"/>
                  <a:t>Gamma (γ) – represents the fatality percent.</a:t>
                </a:r>
              </a:p>
              <a:p>
                <a:pPr lvl="2"/>
                <a:r>
                  <a:rPr lang="en-US" sz="1400" dirty="0"/>
                  <a:t>Rho (</a:t>
                </a:r>
                <a:r>
                  <a:rPr lang="el-GR" sz="1400" dirty="0"/>
                  <a:t>ρ</a:t>
                </a:r>
                <a:r>
                  <a:rPr lang="en-US" sz="1400" dirty="0"/>
                  <a:t>) – represents the infection undercounting number.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818B4E-437B-40C6-1808-117E7CD655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914400" y="1657353"/>
                <a:ext cx="10511627" cy="4607272"/>
              </a:xfrm>
              <a:blipFill>
                <a:blip r:embed="rId2"/>
                <a:stretch>
                  <a:fillRect l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2D1C84-8B43-0D39-CA3C-9A600EE1E0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F1E49E-EB98-0266-3DA3-72896DE98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232" y="2924084"/>
            <a:ext cx="2817735" cy="31852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9593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SEIR Results (p =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Optimal J value: 5266.20</a:t>
                </a:r>
              </a:p>
              <a:p>
                <a:pPr marL="0" indent="0">
                  <a:buNone/>
                </a:pPr>
                <a:r>
                  <a:rPr lang="en-US" dirty="0"/>
                  <a:t>[c</a:t>
                </a:r>
                <a:r>
                  <a:rPr lang="en-US" baseline="-25000" dirty="0"/>
                  <a:t>I</a:t>
                </a:r>
                <a:r>
                  <a:rPr lang="en-US" dirty="0"/>
                  <a:t>, c</a:t>
                </a:r>
                <a:r>
                  <a:rPr lang="en-US" baseline="-25000" dirty="0"/>
                  <a:t>Y</a:t>
                </a:r>
                <a:r>
                  <a:rPr lang="en-US" dirty="0"/>
                  <a:t>] = [0, 1]</a:t>
                </a:r>
              </a:p>
              <a:p>
                <a:pPr marL="0" indent="0">
                  <a:buNone/>
                </a:pPr>
                <a:r>
                  <a:rPr lang="el-GR" dirty="0"/>
                  <a:t>α</a:t>
                </a:r>
                <a:r>
                  <a:rPr lang="en-US" dirty="0"/>
                  <a:t> – 0.39</a:t>
                </a:r>
              </a:p>
              <a:p>
                <a:pPr marL="0" indent="0">
                  <a:buNone/>
                </a:pPr>
                <a:r>
                  <a:rPr lang="el-GR" dirty="0"/>
                  <a:t>β</a:t>
                </a:r>
                <a:r>
                  <a:rPr lang="en-US" dirty="0"/>
                  <a:t> – 0.799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b="0" dirty="0"/>
                  <a:t> – 0.37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</a:t>
                </a:r>
                <a:r>
                  <a:rPr lang="en-US" baseline="-25000" dirty="0"/>
                  <a:t>0</a:t>
                </a:r>
                <a:r>
                  <a:rPr lang="en-US" dirty="0"/>
                  <a:t> – 2.05</a:t>
                </a:r>
              </a:p>
              <a:p>
                <a:pPr marL="0" indent="0">
                  <a:buNone/>
                </a:pPr>
                <a:r>
                  <a:rPr lang="el-GR" dirty="0"/>
                  <a:t>ρ</a:t>
                </a:r>
                <a:r>
                  <a:rPr lang="en-US" dirty="0"/>
                  <a:t> – 0.08104</a:t>
                </a:r>
              </a:p>
              <a:p>
                <a:pPr marL="0" indent="0">
                  <a:buNone/>
                </a:pPr>
                <a:r>
                  <a:rPr lang="el-GR" dirty="0"/>
                  <a:t>γ</a:t>
                </a:r>
                <a:r>
                  <a:rPr lang="en-US" dirty="0"/>
                  <a:t> – 0.000878 (!)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  <a:blipFill>
                <a:blip r:embed="rId2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22451F-8E29-5341-39CC-F0CFF1F7C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580" y="3429000"/>
            <a:ext cx="5025458" cy="34676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662F86-EB83-FF30-75F6-61345F8CC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225" y="2406879"/>
            <a:ext cx="3817091" cy="79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18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F29B5-8624-C1E8-2EF6-7A43779D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B79FA3-A237-F8F1-B442-92C27E8BB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411" y="2395917"/>
            <a:ext cx="6315867" cy="43580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07F44D-AAD2-4F3F-B3F1-D95A84DE1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22" y="2676749"/>
            <a:ext cx="5025459" cy="18981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349BEC-6BA3-B013-AFC4-70829F111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22" y="4885692"/>
            <a:ext cx="5025459" cy="18682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014707-E1CC-6539-8467-58EC699E6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22" y="457199"/>
            <a:ext cx="5025458" cy="185304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E76836A-095F-547C-CE29-E42A941C6BA9}"/>
              </a:ext>
            </a:extLst>
          </p:cNvPr>
          <p:cNvSpPr txBox="1">
            <a:spLocks/>
          </p:cNvSpPr>
          <p:nvPr/>
        </p:nvSpPr>
        <p:spPr>
          <a:xfrm>
            <a:off x="3503776" y="822195"/>
            <a:ext cx="10511627" cy="15042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SEIR Results (p = 1)</a:t>
            </a:r>
          </a:p>
        </p:txBody>
      </p:sp>
    </p:spTree>
    <p:extLst>
      <p:ext uri="{BB962C8B-B14F-4D97-AF65-F5344CB8AC3E}">
        <p14:creationId xmlns:p14="http://schemas.microsoft.com/office/powerpoint/2010/main" val="711981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SEIR Results (p =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Optimal J value: 146012.89</a:t>
                </a:r>
              </a:p>
              <a:p>
                <a:pPr marL="0" indent="0">
                  <a:buNone/>
                </a:pPr>
                <a:r>
                  <a:rPr lang="en-US" dirty="0"/>
                  <a:t>[c</a:t>
                </a:r>
                <a:r>
                  <a:rPr lang="en-US" baseline="-25000" dirty="0"/>
                  <a:t>I</a:t>
                </a:r>
                <a:r>
                  <a:rPr lang="en-US" dirty="0"/>
                  <a:t>, c</a:t>
                </a:r>
                <a:r>
                  <a:rPr lang="en-US" baseline="-25000" dirty="0"/>
                  <a:t>Y</a:t>
                </a:r>
                <a:r>
                  <a:rPr lang="en-US" dirty="0"/>
                  <a:t>] = [1, 1]</a:t>
                </a:r>
              </a:p>
              <a:p>
                <a:pPr marL="0" indent="0">
                  <a:buNone/>
                </a:pPr>
                <a:r>
                  <a:rPr lang="el-GR" dirty="0"/>
                  <a:t>α</a:t>
                </a:r>
                <a:r>
                  <a:rPr lang="en-US" dirty="0"/>
                  <a:t> – 0.39</a:t>
                </a:r>
              </a:p>
              <a:p>
                <a:pPr marL="0" indent="0">
                  <a:buNone/>
                </a:pPr>
                <a:r>
                  <a:rPr lang="el-GR" dirty="0"/>
                  <a:t>β</a:t>
                </a:r>
                <a:r>
                  <a:rPr lang="en-US" dirty="0"/>
                  <a:t> – 0.7215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b="0" dirty="0"/>
                  <a:t> – 0.39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</a:t>
                </a:r>
                <a:r>
                  <a:rPr lang="en-US" baseline="-25000" dirty="0"/>
                  <a:t>0</a:t>
                </a:r>
                <a:r>
                  <a:rPr lang="en-US" dirty="0"/>
                  <a:t> – 1.85</a:t>
                </a:r>
              </a:p>
              <a:p>
                <a:pPr marL="0" indent="0">
                  <a:buNone/>
                </a:pPr>
                <a:r>
                  <a:rPr lang="el-GR" dirty="0"/>
                  <a:t>ρ</a:t>
                </a:r>
                <a:r>
                  <a:rPr lang="en-US" dirty="0"/>
                  <a:t> – 0.08104</a:t>
                </a:r>
              </a:p>
              <a:p>
                <a:pPr marL="0" indent="0">
                  <a:buNone/>
                </a:pPr>
                <a:r>
                  <a:rPr lang="el-GR" dirty="0"/>
                  <a:t>γ</a:t>
                </a:r>
                <a:r>
                  <a:rPr lang="en-US" dirty="0"/>
                  <a:t> – 0.000878 (!)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  <a:blipFill>
                <a:blip r:embed="rId2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976C72-B404-E41F-A8DE-EECC0649E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410" y="3441803"/>
            <a:ext cx="4592593" cy="34161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7F5C79-BA10-636A-FC5D-F0E42C8B7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0992" y="2543584"/>
            <a:ext cx="3645034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42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F29B5-8624-C1E8-2EF6-7A43779D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B79FA3-A237-F8F1-B442-92C27E8BB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411" y="2395917"/>
            <a:ext cx="6315867" cy="43580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07F44D-AAD2-4F3F-B3F1-D95A84DE1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22" y="2676749"/>
            <a:ext cx="5025459" cy="18981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349BEC-6BA3-B013-AFC4-70829F111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22" y="4885692"/>
            <a:ext cx="5025459" cy="18682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014707-E1CC-6539-8467-58EC699E6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22" y="457199"/>
            <a:ext cx="5025458" cy="185304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E76836A-095F-547C-CE29-E42A941C6BA9}"/>
              </a:ext>
            </a:extLst>
          </p:cNvPr>
          <p:cNvSpPr txBox="1">
            <a:spLocks/>
          </p:cNvSpPr>
          <p:nvPr/>
        </p:nvSpPr>
        <p:spPr>
          <a:xfrm>
            <a:off x="3503776" y="822195"/>
            <a:ext cx="10511627" cy="15042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SEIR Results (p = 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E0B490-CE1B-5697-8DBE-0BE6292D3E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572" y="2658896"/>
            <a:ext cx="4802608" cy="19338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5124AC-9630-79F1-0BFF-6ADE163CE6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325" y="4862166"/>
            <a:ext cx="4802608" cy="19153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13C08B-E232-530E-A722-A499ECD6EA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722" y="372755"/>
            <a:ext cx="4933488" cy="19821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A0639F-9EF8-8B45-65AA-2D03D90355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2411003"/>
            <a:ext cx="5838472" cy="434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607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SEIR Results (p = 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Optimal J value: 364969.32</a:t>
                </a:r>
              </a:p>
              <a:p>
                <a:pPr marL="0" indent="0">
                  <a:buNone/>
                </a:pPr>
                <a:r>
                  <a:rPr lang="en-US" dirty="0"/>
                  <a:t>[c</a:t>
                </a:r>
                <a:r>
                  <a:rPr lang="en-US" baseline="-25000" dirty="0"/>
                  <a:t>I</a:t>
                </a:r>
                <a:r>
                  <a:rPr lang="en-US" dirty="0"/>
                  <a:t>, c</a:t>
                </a:r>
                <a:r>
                  <a:rPr lang="en-US" baseline="-25000" dirty="0"/>
                  <a:t>Y</a:t>
                </a:r>
                <a:r>
                  <a:rPr lang="en-US" dirty="0"/>
                  <a:t>] = [0, 1]</a:t>
                </a:r>
              </a:p>
              <a:p>
                <a:pPr marL="0" indent="0">
                  <a:buNone/>
                </a:pPr>
                <a:r>
                  <a:rPr lang="el-GR" dirty="0"/>
                  <a:t>α</a:t>
                </a:r>
                <a:r>
                  <a:rPr lang="en-US" dirty="0"/>
                  <a:t> – 0.39</a:t>
                </a:r>
              </a:p>
              <a:p>
                <a:pPr marL="0" indent="0">
                  <a:buNone/>
                </a:pPr>
                <a:r>
                  <a:rPr lang="el-GR" dirty="0"/>
                  <a:t>β</a:t>
                </a:r>
                <a:r>
                  <a:rPr lang="en-US" dirty="0"/>
                  <a:t> – 0.819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b="0" dirty="0"/>
                  <a:t> – 0.37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</a:t>
                </a:r>
                <a:r>
                  <a:rPr lang="en-US" baseline="-25000" dirty="0"/>
                  <a:t>0</a:t>
                </a:r>
                <a:r>
                  <a:rPr lang="en-US" dirty="0"/>
                  <a:t> – 2.1</a:t>
                </a:r>
              </a:p>
              <a:p>
                <a:pPr marL="0" indent="0">
                  <a:buNone/>
                </a:pPr>
                <a:r>
                  <a:rPr lang="el-GR" dirty="0"/>
                  <a:t>ρ</a:t>
                </a:r>
                <a:r>
                  <a:rPr lang="en-US" dirty="0"/>
                  <a:t> – 0.07955</a:t>
                </a:r>
              </a:p>
              <a:p>
                <a:pPr marL="0" indent="0">
                  <a:buNone/>
                </a:pPr>
                <a:r>
                  <a:rPr lang="el-GR" dirty="0"/>
                  <a:t>γ</a:t>
                </a:r>
                <a:r>
                  <a:rPr lang="en-US" dirty="0"/>
                  <a:t> – 0.0008403 (!)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  <a:blipFill>
                <a:blip r:embed="rId2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80A63C1-6CBE-18D3-092D-55FEC47FF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B655C8-EB31-7BD9-9CC1-C1A0D61C0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686" y="3429000"/>
            <a:ext cx="4496866" cy="33038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8CEBBC-0C09-3FA9-5741-4E519F5A8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8656" y="2479432"/>
            <a:ext cx="4079896" cy="67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482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F29B5-8624-C1E8-2EF6-7A43779D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B79FA3-A237-F8F1-B442-92C27E8BB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411" y="2395917"/>
            <a:ext cx="6315867" cy="43580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07F44D-AAD2-4F3F-B3F1-D95A84DE1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21" y="2835010"/>
            <a:ext cx="5025459" cy="18981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349BEC-6BA3-B013-AFC4-70829F111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22" y="4885692"/>
            <a:ext cx="5025459" cy="18682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014707-E1CC-6539-8467-58EC699E6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22" y="457199"/>
            <a:ext cx="5025458" cy="185304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E76836A-095F-547C-CE29-E42A941C6BA9}"/>
              </a:ext>
            </a:extLst>
          </p:cNvPr>
          <p:cNvSpPr txBox="1">
            <a:spLocks/>
          </p:cNvSpPr>
          <p:nvPr/>
        </p:nvSpPr>
        <p:spPr>
          <a:xfrm>
            <a:off x="3503776" y="822195"/>
            <a:ext cx="10511627" cy="15042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SEIR Results (p = 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8EC2D3-8AD6-1CD3-7B57-478DB1363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0462" y="2395917"/>
            <a:ext cx="5931763" cy="43580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39F636-EC1C-0B38-654A-97BF323261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917" y="2835610"/>
            <a:ext cx="4523496" cy="1675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89E86C-BF7A-F665-A124-5E37CEF21D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088" y="4939938"/>
            <a:ext cx="5025093" cy="18140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E3CAE8-7AF3-C6BC-0385-6B1773A11E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354" y="457199"/>
            <a:ext cx="4480192" cy="167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32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SEIR Results (p = 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Optimal J value: 230767916.86</a:t>
                </a:r>
              </a:p>
              <a:p>
                <a:pPr marL="0" indent="0">
                  <a:buNone/>
                </a:pPr>
                <a:r>
                  <a:rPr lang="en-US" dirty="0"/>
                  <a:t>[c</a:t>
                </a:r>
                <a:r>
                  <a:rPr lang="en-US" baseline="-25000" dirty="0"/>
                  <a:t>I</a:t>
                </a:r>
                <a:r>
                  <a:rPr lang="en-US" dirty="0"/>
                  <a:t>, c</a:t>
                </a:r>
                <a:r>
                  <a:rPr lang="en-US" baseline="-25000" dirty="0"/>
                  <a:t>Y</a:t>
                </a:r>
                <a:r>
                  <a:rPr lang="en-US" dirty="0"/>
                  <a:t>] = [1, 1]</a:t>
                </a:r>
              </a:p>
              <a:p>
                <a:pPr marL="0" indent="0">
                  <a:buNone/>
                </a:pPr>
                <a:r>
                  <a:rPr lang="el-GR" dirty="0"/>
                  <a:t>α</a:t>
                </a:r>
                <a:r>
                  <a:rPr lang="en-US" dirty="0"/>
                  <a:t> – 0.39</a:t>
                </a:r>
              </a:p>
              <a:p>
                <a:pPr marL="0" indent="0">
                  <a:buNone/>
                </a:pPr>
                <a:r>
                  <a:rPr lang="el-GR" dirty="0"/>
                  <a:t>β</a:t>
                </a:r>
                <a:r>
                  <a:rPr lang="en-US" dirty="0"/>
                  <a:t> – 0.7605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b="0" dirty="0"/>
                  <a:t> – 0.39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</a:t>
                </a:r>
                <a:r>
                  <a:rPr lang="en-US" baseline="-25000" dirty="0"/>
                  <a:t>0</a:t>
                </a:r>
                <a:r>
                  <a:rPr lang="en-US" dirty="0"/>
                  <a:t> – 1.95</a:t>
                </a:r>
              </a:p>
              <a:p>
                <a:pPr marL="0" indent="0">
                  <a:buNone/>
                </a:pPr>
                <a:r>
                  <a:rPr lang="el-GR" dirty="0"/>
                  <a:t>ρ</a:t>
                </a:r>
                <a:r>
                  <a:rPr lang="en-US" dirty="0"/>
                  <a:t> – 0.07955</a:t>
                </a:r>
              </a:p>
              <a:p>
                <a:pPr marL="0" indent="0">
                  <a:buNone/>
                </a:pPr>
                <a:r>
                  <a:rPr lang="el-GR" dirty="0"/>
                  <a:t>γ</a:t>
                </a:r>
                <a:r>
                  <a:rPr lang="en-US" dirty="0"/>
                  <a:t> – 0.0008403 (!)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  <a:blipFill>
                <a:blip r:embed="rId2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22451F-8E29-5341-39CC-F0CFF1F7C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580" y="3429000"/>
            <a:ext cx="5025458" cy="3467631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180A63C1-6CBE-18D3-092D-55FEC47FF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8C0112-BF43-00DC-B29A-A6EA3CEA6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258" y="2616097"/>
            <a:ext cx="4001058" cy="619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5A455F-F6A7-551A-1CAB-F180AE26A4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5620" y="3434998"/>
            <a:ext cx="4181980" cy="314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36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F29B5-8624-C1E8-2EF6-7A43779D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B79FA3-A237-F8F1-B442-92C27E8BB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411" y="2395917"/>
            <a:ext cx="6315867" cy="43580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07F44D-AAD2-4F3F-B3F1-D95A84DE1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22" y="2676749"/>
            <a:ext cx="5025459" cy="18981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349BEC-6BA3-B013-AFC4-70829F111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22" y="4885692"/>
            <a:ext cx="5025459" cy="18682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014707-E1CC-6539-8467-58EC699E6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22" y="457199"/>
            <a:ext cx="5025458" cy="185304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E76836A-095F-547C-CE29-E42A941C6BA9}"/>
              </a:ext>
            </a:extLst>
          </p:cNvPr>
          <p:cNvSpPr txBox="1">
            <a:spLocks/>
          </p:cNvSpPr>
          <p:nvPr/>
        </p:nvSpPr>
        <p:spPr>
          <a:xfrm>
            <a:off x="3503776" y="822195"/>
            <a:ext cx="10511627" cy="15042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SEIR Results (p = 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8EC2D3-8AD6-1CD3-7B57-478DB1363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0462" y="2395917"/>
            <a:ext cx="5931763" cy="43580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FC52F5-B464-050B-5D7F-66D3527A48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560" y="2665422"/>
            <a:ext cx="4597782" cy="18530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1CFB8D-EBE4-7906-6F91-16DA0DC239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535" y="4884973"/>
            <a:ext cx="4332807" cy="16523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7AD18C-101C-F4A2-FE1A-CB8CFA23F2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720" y="488658"/>
            <a:ext cx="4291462" cy="17368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6DFD24-FFA1-1FE1-23EB-1AEECA9C0B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28916" y="2395135"/>
            <a:ext cx="5794854" cy="435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286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SEIR Results (p = inf)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Optimal J value: 94.414</a:t>
                </a:r>
              </a:p>
              <a:p>
                <a:pPr marL="0" indent="0">
                  <a:buNone/>
                </a:pPr>
                <a:r>
                  <a:rPr lang="en-US" dirty="0"/>
                  <a:t>[c</a:t>
                </a:r>
                <a:r>
                  <a:rPr lang="en-US" baseline="-25000" dirty="0"/>
                  <a:t>I</a:t>
                </a:r>
                <a:r>
                  <a:rPr lang="en-US" dirty="0"/>
                  <a:t>, c</a:t>
                </a:r>
                <a:r>
                  <a:rPr lang="en-US" baseline="-25000" dirty="0"/>
                  <a:t>Y</a:t>
                </a:r>
                <a:r>
                  <a:rPr lang="en-US" dirty="0"/>
                  <a:t>] = [0, 1]</a:t>
                </a:r>
              </a:p>
              <a:p>
                <a:pPr marL="0" indent="0">
                  <a:buNone/>
                </a:pPr>
                <a:r>
                  <a:rPr lang="el-GR" dirty="0"/>
                  <a:t>α</a:t>
                </a:r>
                <a:r>
                  <a:rPr lang="en-US" dirty="0"/>
                  <a:t> – 0.37</a:t>
                </a:r>
              </a:p>
              <a:p>
                <a:pPr marL="0" indent="0">
                  <a:buNone/>
                </a:pPr>
                <a:r>
                  <a:rPr lang="el-GR" dirty="0"/>
                  <a:t>β</a:t>
                </a:r>
                <a:r>
                  <a:rPr lang="en-US" dirty="0"/>
                  <a:t> – 0.814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b="0" dirty="0"/>
                  <a:t> – 0.37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</a:t>
                </a:r>
                <a:r>
                  <a:rPr lang="en-US" baseline="-25000" dirty="0"/>
                  <a:t>0</a:t>
                </a:r>
                <a:r>
                  <a:rPr lang="en-US" dirty="0"/>
                  <a:t> – 2.2</a:t>
                </a:r>
              </a:p>
              <a:p>
                <a:pPr marL="0" indent="0">
                  <a:buNone/>
                </a:pPr>
                <a:r>
                  <a:rPr lang="el-GR" dirty="0"/>
                  <a:t>ρ</a:t>
                </a:r>
                <a:r>
                  <a:rPr lang="en-US" dirty="0"/>
                  <a:t> – 0.08013</a:t>
                </a:r>
              </a:p>
              <a:p>
                <a:pPr marL="0" indent="0">
                  <a:buNone/>
                </a:pPr>
                <a:r>
                  <a:rPr lang="el-GR" dirty="0"/>
                  <a:t>γ</a:t>
                </a:r>
                <a:r>
                  <a:rPr lang="en-US" dirty="0"/>
                  <a:t> – 0.0007976 (!)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  <a:blipFill>
                <a:blip r:embed="rId2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80A63C1-6CBE-18D3-092D-55FEC47FF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B655C8-EB31-7BD9-9CC1-C1A0D61C0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686" y="3429000"/>
            <a:ext cx="4496866" cy="33038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8CEBBC-0C09-3FA9-5741-4E519F5A8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8656" y="2479432"/>
            <a:ext cx="4079896" cy="6705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570C4B-98ED-C01F-0E73-74B627EB45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686" y="3429000"/>
            <a:ext cx="4556766" cy="33038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C509F7-32CF-0ED2-16E5-6B82FD8389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9809" y="2479432"/>
            <a:ext cx="4248743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711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F29B5-8624-C1E8-2EF6-7A43779D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B79FA3-A237-F8F1-B442-92C27E8BB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411" y="2395917"/>
            <a:ext cx="6315867" cy="43580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07F44D-AAD2-4F3F-B3F1-D95A84DE1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21" y="2835010"/>
            <a:ext cx="5025459" cy="18981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349BEC-6BA3-B013-AFC4-70829F111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22" y="4885692"/>
            <a:ext cx="5025459" cy="18682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014707-E1CC-6539-8467-58EC699E6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22" y="457199"/>
            <a:ext cx="5025458" cy="185304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E76836A-095F-547C-CE29-E42A941C6BA9}"/>
              </a:ext>
            </a:extLst>
          </p:cNvPr>
          <p:cNvSpPr txBox="1">
            <a:spLocks/>
          </p:cNvSpPr>
          <p:nvPr/>
        </p:nvSpPr>
        <p:spPr>
          <a:xfrm>
            <a:off x="3503776" y="822195"/>
            <a:ext cx="10511627" cy="15042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SEIR Results (p = inf)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8EC2D3-8AD6-1CD3-7B57-478DB1363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0462" y="2395917"/>
            <a:ext cx="5931763" cy="43580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39F636-EC1C-0B38-654A-97BF323261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917" y="2835610"/>
            <a:ext cx="4523496" cy="1675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89E86C-BF7A-F665-A124-5E37CEF21D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088" y="4939938"/>
            <a:ext cx="5025093" cy="18140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E3CAE8-7AF3-C6BC-0385-6B1773A11E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354" y="457199"/>
            <a:ext cx="4480192" cy="16725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734FB4-229D-FA27-0240-9A69AC69C4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0462" y="2448672"/>
            <a:ext cx="5987912" cy="41983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017E6B-BE21-D3A1-24BD-84934E9F02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82284" y="2448672"/>
            <a:ext cx="5938016" cy="41983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AE9FB3-044E-5988-5E27-13F6DCA466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7917" y="2875851"/>
            <a:ext cx="4523496" cy="15953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1A39294-72F5-80A0-12AA-1A81B7DA431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9775" y="4935257"/>
            <a:ext cx="4755802" cy="167585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F50A76F-9194-1F93-763F-EE682590C5B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7917" y="494100"/>
            <a:ext cx="4592291" cy="173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547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AB18FB-6D3F-E104-5D6D-41555863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225CA0-84F1-C75D-CB32-8F8747685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775"/>
            <a:ext cx="12192000" cy="671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35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SEIR Results (p = inf)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Optimal J value: 2364.729</a:t>
                </a:r>
              </a:p>
              <a:p>
                <a:pPr marL="0" indent="0">
                  <a:buNone/>
                </a:pPr>
                <a:r>
                  <a:rPr lang="en-US" dirty="0"/>
                  <a:t>[c</a:t>
                </a:r>
                <a:r>
                  <a:rPr lang="en-US" baseline="-25000" dirty="0"/>
                  <a:t>I</a:t>
                </a:r>
                <a:r>
                  <a:rPr lang="en-US" dirty="0"/>
                  <a:t>, c</a:t>
                </a:r>
                <a:r>
                  <a:rPr lang="en-US" baseline="-25000" dirty="0"/>
                  <a:t>Y</a:t>
                </a:r>
                <a:r>
                  <a:rPr lang="en-US" dirty="0"/>
                  <a:t>] = [1, 1]</a:t>
                </a:r>
              </a:p>
              <a:p>
                <a:pPr marL="0" indent="0">
                  <a:buNone/>
                </a:pPr>
                <a:r>
                  <a:rPr lang="el-GR" dirty="0"/>
                  <a:t>α</a:t>
                </a:r>
                <a:r>
                  <a:rPr lang="en-US" dirty="0"/>
                  <a:t> – 0.39</a:t>
                </a:r>
              </a:p>
              <a:p>
                <a:pPr marL="0" indent="0">
                  <a:buNone/>
                </a:pPr>
                <a:r>
                  <a:rPr lang="el-GR" dirty="0"/>
                  <a:t>β</a:t>
                </a:r>
                <a:r>
                  <a:rPr lang="en-US" dirty="0"/>
                  <a:t> – 0.819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b="0" dirty="0"/>
                  <a:t> – 0.37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</a:t>
                </a:r>
                <a:r>
                  <a:rPr lang="en-US" baseline="-25000" dirty="0"/>
                  <a:t>0</a:t>
                </a:r>
                <a:r>
                  <a:rPr lang="en-US" dirty="0"/>
                  <a:t> – 2.1</a:t>
                </a:r>
              </a:p>
              <a:p>
                <a:pPr marL="0" indent="0">
                  <a:buNone/>
                </a:pPr>
                <a:r>
                  <a:rPr lang="el-GR" dirty="0"/>
                  <a:t>ρ</a:t>
                </a:r>
                <a:r>
                  <a:rPr lang="en-US" dirty="0"/>
                  <a:t> – 0.08013</a:t>
                </a:r>
              </a:p>
              <a:p>
                <a:pPr marL="0" indent="0">
                  <a:buNone/>
                </a:pPr>
                <a:r>
                  <a:rPr lang="el-GR" dirty="0"/>
                  <a:t>γ</a:t>
                </a:r>
                <a:r>
                  <a:rPr lang="en-US" dirty="0"/>
                  <a:t> – 0.0007976 (!)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  <a:blipFill>
                <a:blip r:embed="rId2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80A63C1-6CBE-18D3-092D-55FEC47FF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B655C8-EB31-7BD9-9CC1-C1A0D61C0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686" y="3429000"/>
            <a:ext cx="4496866" cy="33038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8CEBBC-0C09-3FA9-5741-4E519F5A8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8656" y="2479432"/>
            <a:ext cx="4079896" cy="6705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1D6B8F-AB6E-DCFA-D351-59CEADBBA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1886" y="3473311"/>
            <a:ext cx="4156466" cy="30703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9022B6-4BD4-F542-AE1A-C96E8E4E17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2338" y="2479432"/>
            <a:ext cx="4172532" cy="75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2442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F29B5-8624-C1E8-2EF6-7A43779D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B79FA3-A237-F8F1-B442-92C27E8BB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411" y="2395917"/>
            <a:ext cx="6315867" cy="43580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07F44D-AAD2-4F3F-B3F1-D95A84DE1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21" y="2835010"/>
            <a:ext cx="5025459" cy="18981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349BEC-6BA3-B013-AFC4-70829F111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22" y="4885692"/>
            <a:ext cx="5025459" cy="18682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014707-E1CC-6539-8467-58EC699E6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22" y="457199"/>
            <a:ext cx="5025458" cy="185304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E76836A-095F-547C-CE29-E42A941C6BA9}"/>
              </a:ext>
            </a:extLst>
          </p:cNvPr>
          <p:cNvSpPr txBox="1">
            <a:spLocks/>
          </p:cNvSpPr>
          <p:nvPr/>
        </p:nvSpPr>
        <p:spPr>
          <a:xfrm>
            <a:off x="3503776" y="822195"/>
            <a:ext cx="10511627" cy="15042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SEIR Results (p = inf)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8EC2D3-8AD6-1CD3-7B57-478DB1363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0462" y="2395917"/>
            <a:ext cx="5931763" cy="43580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39F636-EC1C-0B38-654A-97BF323261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917" y="2835610"/>
            <a:ext cx="4523496" cy="1675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89E86C-BF7A-F665-A124-5E37CEF21D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088" y="4939938"/>
            <a:ext cx="5025093" cy="18140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E3CAE8-7AF3-C6BC-0385-6B1773A11E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354" y="457199"/>
            <a:ext cx="4480192" cy="16725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1DDFA7-6184-F99C-5405-E2613F199B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2395917"/>
            <a:ext cx="5560260" cy="41072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A47C9A-0DA5-B8AA-E612-827F653610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819" y="2858834"/>
            <a:ext cx="4806594" cy="18743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F37A00-C22C-F385-E7E1-4472D770E8E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819" y="4885692"/>
            <a:ext cx="4508345" cy="18140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7C47DB-115A-9760-FFE7-631A5E699CF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0563" y="497135"/>
            <a:ext cx="4480192" cy="176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01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(VALIDATION) SEIR (p =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Optimal J value: 3655.403</a:t>
                </a:r>
              </a:p>
              <a:p>
                <a:pPr marL="0" indent="0">
                  <a:buNone/>
                </a:pPr>
                <a:r>
                  <a:rPr lang="en-US" dirty="0"/>
                  <a:t>[c</a:t>
                </a:r>
                <a:r>
                  <a:rPr lang="en-US" baseline="-25000" dirty="0"/>
                  <a:t>I</a:t>
                </a:r>
                <a:r>
                  <a:rPr lang="en-US" dirty="0"/>
                  <a:t>, c</a:t>
                </a:r>
                <a:r>
                  <a:rPr lang="en-US" baseline="-25000" dirty="0"/>
                  <a:t>Y</a:t>
                </a:r>
                <a:r>
                  <a:rPr lang="en-US" dirty="0"/>
                  <a:t>] = [0, 1]</a:t>
                </a:r>
              </a:p>
              <a:p>
                <a:pPr marL="0" indent="0">
                  <a:buNone/>
                </a:pPr>
                <a:r>
                  <a:rPr lang="el-GR" dirty="0"/>
                  <a:t>α</a:t>
                </a:r>
                <a:r>
                  <a:rPr lang="en-US" dirty="0"/>
                  <a:t> – 0.39</a:t>
                </a:r>
              </a:p>
              <a:p>
                <a:pPr marL="0" indent="0">
                  <a:buNone/>
                </a:pPr>
                <a:r>
                  <a:rPr lang="el-GR" dirty="0"/>
                  <a:t>β</a:t>
                </a:r>
                <a:r>
                  <a:rPr lang="en-US" dirty="0"/>
                  <a:t> – 0.741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b="0" dirty="0"/>
                  <a:t> – 0.39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</a:t>
                </a:r>
                <a:r>
                  <a:rPr lang="en-US" baseline="-25000" dirty="0"/>
                  <a:t>0</a:t>
                </a:r>
                <a:r>
                  <a:rPr lang="en-US" dirty="0"/>
                  <a:t> – 1.9</a:t>
                </a:r>
              </a:p>
              <a:p>
                <a:pPr marL="0" indent="0">
                  <a:buNone/>
                </a:pPr>
                <a:r>
                  <a:rPr lang="el-GR" dirty="0"/>
                  <a:t>ρ</a:t>
                </a:r>
                <a:r>
                  <a:rPr lang="en-US" dirty="0"/>
                  <a:t> – 0.059178</a:t>
                </a:r>
              </a:p>
              <a:p>
                <a:pPr marL="0" indent="0">
                  <a:buNone/>
                </a:pPr>
                <a:r>
                  <a:rPr lang="el-GR" dirty="0"/>
                  <a:t>γ</a:t>
                </a:r>
                <a:r>
                  <a:rPr lang="en-US" dirty="0"/>
                  <a:t> – 0.0009694 (!)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  <a:blipFill>
                <a:blip r:embed="rId2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22451F-8E29-5341-39CC-F0CFF1F7C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580" y="3429000"/>
            <a:ext cx="5025458" cy="34676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662F86-EB83-FF30-75F6-61345F8CC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225" y="2406879"/>
            <a:ext cx="3817091" cy="7978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F887FF-C2C6-FF70-723B-7FB07AB91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3970" y="2406879"/>
            <a:ext cx="4277322" cy="7978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874CDC-B0B1-3702-0F7D-8700B053FF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6339" y="3500623"/>
            <a:ext cx="4529688" cy="340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8278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(VALIDATION) SEIR (p =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Optimal J value: 83136.600</a:t>
                </a:r>
              </a:p>
              <a:p>
                <a:pPr marL="0" indent="0">
                  <a:buNone/>
                </a:pPr>
                <a:r>
                  <a:rPr lang="en-US" dirty="0"/>
                  <a:t>[c</a:t>
                </a:r>
                <a:r>
                  <a:rPr lang="en-US" baseline="-25000" dirty="0"/>
                  <a:t>I</a:t>
                </a:r>
                <a:r>
                  <a:rPr lang="en-US" dirty="0"/>
                  <a:t>, c</a:t>
                </a:r>
                <a:r>
                  <a:rPr lang="en-US" baseline="-25000" dirty="0"/>
                  <a:t>Y</a:t>
                </a:r>
                <a:r>
                  <a:rPr lang="en-US" dirty="0"/>
                  <a:t>] = [1, 1]</a:t>
                </a:r>
              </a:p>
              <a:p>
                <a:pPr marL="0" indent="0">
                  <a:buNone/>
                </a:pPr>
                <a:r>
                  <a:rPr lang="el-GR" dirty="0"/>
                  <a:t>α</a:t>
                </a:r>
                <a:r>
                  <a:rPr lang="en-US" dirty="0"/>
                  <a:t> – 0.39</a:t>
                </a:r>
              </a:p>
              <a:p>
                <a:pPr marL="0" indent="0">
                  <a:buNone/>
                </a:pPr>
                <a:r>
                  <a:rPr lang="el-GR" dirty="0"/>
                  <a:t>β</a:t>
                </a:r>
                <a:r>
                  <a:rPr lang="en-US" dirty="0"/>
                  <a:t> – 0.7215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b="0" dirty="0"/>
                  <a:t> – 0.39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</a:t>
                </a:r>
                <a:r>
                  <a:rPr lang="en-US" baseline="-25000" dirty="0"/>
                  <a:t>0</a:t>
                </a:r>
                <a:r>
                  <a:rPr lang="en-US" dirty="0"/>
                  <a:t> – 1.85</a:t>
                </a:r>
              </a:p>
              <a:p>
                <a:pPr marL="0" indent="0">
                  <a:buNone/>
                </a:pPr>
                <a:r>
                  <a:rPr lang="el-GR" dirty="0"/>
                  <a:t>ρ</a:t>
                </a:r>
                <a:r>
                  <a:rPr lang="en-US" dirty="0"/>
                  <a:t> – 0.059178</a:t>
                </a:r>
              </a:p>
              <a:p>
                <a:pPr marL="0" indent="0">
                  <a:buNone/>
                </a:pPr>
                <a:r>
                  <a:rPr lang="el-GR" dirty="0"/>
                  <a:t>γ</a:t>
                </a:r>
                <a:r>
                  <a:rPr lang="en-US" dirty="0"/>
                  <a:t> – 0.0009694 (!)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  <a:blipFill>
                <a:blip r:embed="rId2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22451F-8E29-5341-39CC-F0CFF1F7C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580" y="3429000"/>
            <a:ext cx="5025458" cy="3467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2238EF-05FF-E106-4CED-2D3F2179D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298" y="2488223"/>
            <a:ext cx="4802729" cy="7164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C65F42-7020-90BD-7005-E2C7DAED7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3743" y="3493655"/>
            <a:ext cx="4263967" cy="315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8529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F29B5-8624-C1E8-2EF6-7A43779D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E76836A-095F-547C-CE29-E42A941C6BA9}"/>
              </a:ext>
            </a:extLst>
          </p:cNvPr>
          <p:cNvSpPr txBox="1">
            <a:spLocks/>
          </p:cNvSpPr>
          <p:nvPr/>
        </p:nvSpPr>
        <p:spPr>
          <a:xfrm>
            <a:off x="982249" y="92522"/>
            <a:ext cx="10511627" cy="15042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(VALIDATION) SEIR Results (p = 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07C812-199F-993D-C16D-6FBBE547B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0" y="2311676"/>
            <a:ext cx="3727196" cy="27251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8245FF-075E-8601-8ED7-76CC7F444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318" y="2204397"/>
            <a:ext cx="3727196" cy="27534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11197E7-14BC-1B66-213C-DCE050345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3976" y="2204396"/>
            <a:ext cx="3687212" cy="275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5388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(VALIDATION) SEIR (p = 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Optimal J value: 160787.735</a:t>
                </a:r>
              </a:p>
              <a:p>
                <a:pPr marL="0" indent="0">
                  <a:buNone/>
                </a:pPr>
                <a:r>
                  <a:rPr lang="en-US" dirty="0"/>
                  <a:t>[c</a:t>
                </a:r>
                <a:r>
                  <a:rPr lang="en-US" baseline="-25000" dirty="0"/>
                  <a:t>I</a:t>
                </a:r>
                <a:r>
                  <a:rPr lang="en-US" dirty="0"/>
                  <a:t>, c</a:t>
                </a:r>
                <a:r>
                  <a:rPr lang="en-US" baseline="-25000" dirty="0"/>
                  <a:t>Y</a:t>
                </a:r>
                <a:r>
                  <a:rPr lang="en-US" dirty="0"/>
                  <a:t>] = [0, 1]</a:t>
                </a:r>
              </a:p>
              <a:p>
                <a:pPr marL="0" indent="0">
                  <a:buNone/>
                </a:pPr>
                <a:r>
                  <a:rPr lang="el-GR" dirty="0"/>
                  <a:t>α</a:t>
                </a:r>
                <a:r>
                  <a:rPr lang="en-US" dirty="0"/>
                  <a:t> – 0.39</a:t>
                </a:r>
              </a:p>
              <a:p>
                <a:pPr marL="0" indent="0">
                  <a:buNone/>
                </a:pPr>
                <a:r>
                  <a:rPr lang="el-GR" dirty="0"/>
                  <a:t>β</a:t>
                </a:r>
                <a:r>
                  <a:rPr lang="en-US" dirty="0"/>
                  <a:t> – 0.7605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b="0" dirty="0"/>
                  <a:t> – 0.39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</a:t>
                </a:r>
                <a:r>
                  <a:rPr lang="en-US" baseline="-25000" dirty="0"/>
                  <a:t>0</a:t>
                </a:r>
                <a:r>
                  <a:rPr lang="en-US" dirty="0"/>
                  <a:t> – 1.95</a:t>
                </a:r>
              </a:p>
              <a:p>
                <a:pPr marL="0" indent="0">
                  <a:buNone/>
                </a:pPr>
                <a:r>
                  <a:rPr lang="el-GR" dirty="0"/>
                  <a:t>ρ</a:t>
                </a:r>
                <a:r>
                  <a:rPr lang="en-US" dirty="0"/>
                  <a:t> – 0.06121</a:t>
                </a:r>
              </a:p>
              <a:p>
                <a:pPr marL="0" indent="0">
                  <a:buNone/>
                </a:pPr>
                <a:r>
                  <a:rPr lang="el-GR" dirty="0"/>
                  <a:t>γ</a:t>
                </a:r>
                <a:r>
                  <a:rPr lang="en-US" dirty="0"/>
                  <a:t> – 0.00093485 (!)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  <a:blipFill>
                <a:blip r:embed="rId2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22451F-8E29-5341-39CC-F0CFF1F7C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580" y="3429000"/>
            <a:ext cx="5025458" cy="34676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662F86-EB83-FF30-75F6-61345F8CC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225" y="2406879"/>
            <a:ext cx="3817091" cy="7978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ABFA50-8490-75B7-3AA4-7A9D41E81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9131" y="2406879"/>
            <a:ext cx="4667901" cy="8097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97FF53-78CE-BAF8-CFE5-C29F9DAD2E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7534" y="3429000"/>
            <a:ext cx="4639498" cy="346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5436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(VALIDATION) SEIR (p = 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Optimal J value: 69804282.17</a:t>
                </a:r>
              </a:p>
              <a:p>
                <a:pPr marL="0" indent="0">
                  <a:buNone/>
                </a:pPr>
                <a:r>
                  <a:rPr lang="en-US" dirty="0"/>
                  <a:t>[c</a:t>
                </a:r>
                <a:r>
                  <a:rPr lang="en-US" baseline="-25000" dirty="0"/>
                  <a:t>I</a:t>
                </a:r>
                <a:r>
                  <a:rPr lang="en-US" dirty="0"/>
                  <a:t>, c</a:t>
                </a:r>
                <a:r>
                  <a:rPr lang="en-US" baseline="-25000" dirty="0"/>
                  <a:t>Y</a:t>
                </a:r>
                <a:r>
                  <a:rPr lang="en-US" dirty="0"/>
                  <a:t>] = [1, 1]</a:t>
                </a:r>
              </a:p>
              <a:p>
                <a:pPr marL="0" indent="0">
                  <a:buNone/>
                </a:pPr>
                <a:r>
                  <a:rPr lang="el-GR" dirty="0"/>
                  <a:t>α</a:t>
                </a:r>
                <a:r>
                  <a:rPr lang="en-US" dirty="0"/>
                  <a:t> – 0.39</a:t>
                </a:r>
              </a:p>
              <a:p>
                <a:pPr marL="0" indent="0">
                  <a:buNone/>
                </a:pPr>
                <a:r>
                  <a:rPr lang="el-GR" dirty="0"/>
                  <a:t>β</a:t>
                </a:r>
                <a:r>
                  <a:rPr lang="en-US" dirty="0"/>
                  <a:t> – 0.741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b="0" dirty="0"/>
                  <a:t> – 0.39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</a:t>
                </a:r>
                <a:r>
                  <a:rPr lang="en-US" baseline="-25000" dirty="0"/>
                  <a:t>0</a:t>
                </a:r>
                <a:r>
                  <a:rPr lang="en-US" dirty="0"/>
                  <a:t> – 1.90</a:t>
                </a:r>
              </a:p>
              <a:p>
                <a:pPr marL="0" indent="0">
                  <a:buNone/>
                </a:pPr>
                <a:r>
                  <a:rPr lang="el-GR" dirty="0"/>
                  <a:t>ρ</a:t>
                </a:r>
                <a:r>
                  <a:rPr lang="en-US" dirty="0"/>
                  <a:t> – 0.06121</a:t>
                </a:r>
              </a:p>
              <a:p>
                <a:pPr marL="0" indent="0">
                  <a:buNone/>
                </a:pPr>
                <a:r>
                  <a:rPr lang="el-GR" dirty="0"/>
                  <a:t>γ</a:t>
                </a:r>
                <a:r>
                  <a:rPr lang="en-US" dirty="0"/>
                  <a:t> – 0.00093485 (!)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  <a:blipFill>
                <a:blip r:embed="rId2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22451F-8E29-5341-39CC-F0CFF1F7C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580" y="3429000"/>
            <a:ext cx="5025458" cy="34676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82D1B5-04D2-1BA6-7226-3DCCC1CF3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225" y="2562963"/>
            <a:ext cx="4134427" cy="6096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2557AC-CC47-A841-6371-AADFC7467F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4158" y="3429001"/>
            <a:ext cx="4373442" cy="327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1009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F29B5-8624-C1E8-2EF6-7A43779D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E76836A-095F-547C-CE29-E42A941C6BA9}"/>
              </a:ext>
            </a:extLst>
          </p:cNvPr>
          <p:cNvSpPr txBox="1">
            <a:spLocks/>
          </p:cNvSpPr>
          <p:nvPr/>
        </p:nvSpPr>
        <p:spPr>
          <a:xfrm>
            <a:off x="982249" y="92522"/>
            <a:ext cx="10511627" cy="15042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(VALIDATION) SEIR Results (p = 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07C812-199F-993D-C16D-6FBBE547B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0" y="2311676"/>
            <a:ext cx="3727196" cy="27251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8245FF-075E-8601-8ED7-76CC7F444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318" y="2204397"/>
            <a:ext cx="3727196" cy="27534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11197E7-14BC-1B66-213C-DCE050345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3976" y="2204396"/>
            <a:ext cx="3687212" cy="27534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4E37A1-EEBD-7A88-463C-4478FB351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61" y="2311677"/>
            <a:ext cx="3738016" cy="28168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BB9A91-BA71-5F0E-E732-1E4AB19CB4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6139" y="2265845"/>
            <a:ext cx="3598120" cy="28168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B0079A-EC51-B772-ED1A-F3FAA42E5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8097" y="2220016"/>
            <a:ext cx="3593092" cy="265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866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(VALIDATION) SEIR (p = inf)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Optimal J value: 60.73</a:t>
                </a:r>
              </a:p>
              <a:p>
                <a:pPr marL="0" indent="0">
                  <a:buNone/>
                </a:pPr>
                <a:r>
                  <a:rPr lang="en-US" dirty="0"/>
                  <a:t>[</a:t>
                </a:r>
                <a:r>
                  <a:rPr lang="en-US" dirty="0" err="1"/>
                  <a:t>c</a:t>
                </a:r>
                <a:r>
                  <a:rPr lang="en-US" baseline="-25000" dirty="0" err="1"/>
                  <a:t>I</a:t>
                </a:r>
                <a:r>
                  <a:rPr lang="en-US" dirty="0"/>
                  <a:t>, </a:t>
                </a:r>
                <a:r>
                  <a:rPr lang="en-US" dirty="0" err="1"/>
                  <a:t>c</a:t>
                </a:r>
                <a:r>
                  <a:rPr lang="en-US" baseline="-25000" dirty="0" err="1"/>
                  <a:t>Y</a:t>
                </a:r>
                <a:r>
                  <a:rPr lang="en-US" dirty="0"/>
                  <a:t>] = [0, 1]</a:t>
                </a:r>
              </a:p>
              <a:p>
                <a:pPr marL="0" indent="0">
                  <a:buNone/>
                </a:pPr>
                <a:r>
                  <a:rPr lang="el-GR" dirty="0"/>
                  <a:t>α</a:t>
                </a:r>
                <a:r>
                  <a:rPr lang="en-US" dirty="0"/>
                  <a:t> – 0.39</a:t>
                </a:r>
              </a:p>
              <a:p>
                <a:pPr marL="0" indent="0">
                  <a:buNone/>
                </a:pPr>
                <a:r>
                  <a:rPr lang="el-GR" dirty="0"/>
                  <a:t>β</a:t>
                </a:r>
                <a:r>
                  <a:rPr lang="en-US" dirty="0"/>
                  <a:t> – 0.780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b="0" dirty="0"/>
                  <a:t> – 0.39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</a:t>
                </a:r>
                <a:r>
                  <a:rPr lang="en-US" baseline="-25000" dirty="0"/>
                  <a:t>0</a:t>
                </a:r>
                <a:r>
                  <a:rPr lang="en-US" dirty="0"/>
                  <a:t> – 2.00</a:t>
                </a:r>
              </a:p>
              <a:p>
                <a:pPr marL="0" indent="0">
                  <a:buNone/>
                </a:pPr>
                <a:r>
                  <a:rPr lang="el-GR" dirty="0"/>
                  <a:t>ρ</a:t>
                </a:r>
                <a:r>
                  <a:rPr lang="en-US" dirty="0"/>
                  <a:t> – 0.070506</a:t>
                </a:r>
              </a:p>
              <a:p>
                <a:pPr marL="0" indent="0">
                  <a:buNone/>
                </a:pPr>
                <a:r>
                  <a:rPr lang="el-GR" dirty="0"/>
                  <a:t>γ</a:t>
                </a:r>
                <a:r>
                  <a:rPr lang="en-US" dirty="0"/>
                  <a:t> – 0.00090135 (!)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  <a:blipFill>
                <a:blip r:embed="rId2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22451F-8E29-5341-39CC-F0CFF1F7C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580" y="3429000"/>
            <a:ext cx="5025458" cy="34676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662F86-EB83-FF30-75F6-61345F8CC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225" y="2406879"/>
            <a:ext cx="3817091" cy="7978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A264DC-665C-6506-7987-D8700FBF7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990" y="2406879"/>
            <a:ext cx="4210638" cy="7525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087C89-7E33-3929-BD6F-1FFCB302A9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5750" y="3474255"/>
            <a:ext cx="4448486" cy="32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342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(VALIDATION) SEIR (p = inf)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Optimal J value: 1415.46</a:t>
                </a:r>
              </a:p>
              <a:p>
                <a:pPr marL="0" indent="0">
                  <a:buNone/>
                </a:pPr>
                <a:r>
                  <a:rPr lang="en-US" dirty="0"/>
                  <a:t>[c</a:t>
                </a:r>
                <a:r>
                  <a:rPr lang="en-US" baseline="-25000" dirty="0"/>
                  <a:t>I</a:t>
                </a:r>
                <a:r>
                  <a:rPr lang="en-US" dirty="0"/>
                  <a:t>, c</a:t>
                </a:r>
                <a:r>
                  <a:rPr lang="en-US" baseline="-25000" dirty="0"/>
                  <a:t>Y</a:t>
                </a:r>
                <a:r>
                  <a:rPr lang="en-US" dirty="0"/>
                  <a:t>] = [1, 1]</a:t>
                </a:r>
              </a:p>
              <a:p>
                <a:pPr marL="0" indent="0">
                  <a:buNone/>
                </a:pPr>
                <a:r>
                  <a:rPr lang="el-GR" dirty="0"/>
                  <a:t>α</a:t>
                </a:r>
                <a:r>
                  <a:rPr lang="en-US" dirty="0"/>
                  <a:t> – 0.39</a:t>
                </a:r>
              </a:p>
              <a:p>
                <a:pPr marL="0" indent="0">
                  <a:buNone/>
                </a:pPr>
                <a:r>
                  <a:rPr lang="el-GR" dirty="0"/>
                  <a:t>β</a:t>
                </a:r>
                <a:r>
                  <a:rPr lang="en-US" dirty="0"/>
                  <a:t> – 0.819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b="0" dirty="0"/>
                  <a:t> – 0.39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</a:t>
                </a:r>
                <a:r>
                  <a:rPr lang="en-US" baseline="-25000" dirty="0"/>
                  <a:t>0</a:t>
                </a:r>
                <a:r>
                  <a:rPr lang="en-US" dirty="0"/>
                  <a:t> – 2.10</a:t>
                </a:r>
              </a:p>
              <a:p>
                <a:pPr marL="0" indent="0">
                  <a:buNone/>
                </a:pPr>
                <a:r>
                  <a:rPr lang="el-GR" dirty="0"/>
                  <a:t>ρ</a:t>
                </a:r>
                <a:r>
                  <a:rPr lang="en-US" dirty="0"/>
                  <a:t> – 0.070506</a:t>
                </a:r>
              </a:p>
              <a:p>
                <a:pPr marL="0" indent="0">
                  <a:buNone/>
                </a:pPr>
                <a:r>
                  <a:rPr lang="el-GR" dirty="0"/>
                  <a:t>γ</a:t>
                </a:r>
                <a:r>
                  <a:rPr lang="en-US" dirty="0"/>
                  <a:t> – 0.00090135 (!)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  <a:blipFill>
                <a:blip r:embed="rId2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22451F-8E29-5341-39CC-F0CFF1F7C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580" y="3429000"/>
            <a:ext cx="5025458" cy="34676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1A2009-5A8F-5E31-2A61-97EAA373F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264" y="2435587"/>
            <a:ext cx="4655762" cy="722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670E6C-919E-B235-6FF7-B0D91F17E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4546" y="3500099"/>
            <a:ext cx="4461526" cy="330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19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SIR Results (p =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D36AE-C72E-8426-53DE-EDDFD3C0A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4400" y="1431985"/>
            <a:ext cx="10511627" cy="48326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Optimal J value: 4661.26</a:t>
            </a:r>
          </a:p>
          <a:p>
            <a:pPr marL="0" indent="0">
              <a:buNone/>
            </a:pPr>
            <a:r>
              <a:rPr lang="en-US" dirty="0"/>
              <a:t>[c</a:t>
            </a:r>
            <a:r>
              <a:rPr lang="en-US" baseline="-25000" dirty="0"/>
              <a:t>I</a:t>
            </a:r>
            <a:r>
              <a:rPr lang="en-US" dirty="0"/>
              <a:t>, c</a:t>
            </a:r>
            <a:r>
              <a:rPr lang="en-US" baseline="-25000" dirty="0"/>
              <a:t>Y</a:t>
            </a:r>
            <a:r>
              <a:rPr lang="en-US" dirty="0"/>
              <a:t>] = [0, 1]</a:t>
            </a:r>
          </a:p>
          <a:p>
            <a:pPr marL="0" indent="0">
              <a:buNone/>
            </a:pPr>
            <a:r>
              <a:rPr lang="el-GR" dirty="0"/>
              <a:t>α</a:t>
            </a:r>
            <a:r>
              <a:rPr lang="en-US" dirty="0"/>
              <a:t> – 0.39</a:t>
            </a:r>
          </a:p>
          <a:p>
            <a:pPr marL="0" indent="0">
              <a:buNone/>
            </a:pPr>
            <a:r>
              <a:rPr lang="el-GR" dirty="0"/>
              <a:t>β</a:t>
            </a:r>
            <a:r>
              <a:rPr lang="en-US" dirty="0"/>
              <a:t> – 0.546</a:t>
            </a:r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 – 0.71</a:t>
            </a:r>
          </a:p>
          <a:p>
            <a:pPr marL="0" indent="0">
              <a:buNone/>
            </a:pPr>
            <a:r>
              <a:rPr lang="el-GR" dirty="0"/>
              <a:t>ρ</a:t>
            </a:r>
            <a:r>
              <a:rPr lang="en-US" dirty="0"/>
              <a:t> – 0.13708</a:t>
            </a:r>
          </a:p>
          <a:p>
            <a:pPr marL="0" indent="0">
              <a:buNone/>
            </a:pPr>
            <a:r>
              <a:rPr lang="el-GR" dirty="0"/>
              <a:t>γ</a:t>
            </a:r>
            <a:r>
              <a:rPr lang="en-US" dirty="0"/>
              <a:t> – 0.0013891 (!)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D6C6F5-269A-B865-6E86-0B2765A74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581" y="1693302"/>
            <a:ext cx="6530109" cy="3471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967574-3362-12CF-19B2-19F5292F3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30" y="4488329"/>
            <a:ext cx="4458322" cy="6763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472C75-BF07-F3AA-8F5B-89A56172F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330" y="4488328"/>
            <a:ext cx="4391638" cy="6763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2EC633-68C9-CD8F-38F7-885594A3D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3175" y="5232763"/>
            <a:ext cx="5658811" cy="13930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43CC45-FF6F-D324-FF7D-FCDCF9E53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803" y="4488329"/>
            <a:ext cx="4467849" cy="6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666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F29B5-8624-C1E8-2EF6-7A43779D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E76836A-095F-547C-CE29-E42A941C6BA9}"/>
              </a:ext>
            </a:extLst>
          </p:cNvPr>
          <p:cNvSpPr txBox="1">
            <a:spLocks/>
          </p:cNvSpPr>
          <p:nvPr/>
        </p:nvSpPr>
        <p:spPr>
          <a:xfrm>
            <a:off x="982249" y="92522"/>
            <a:ext cx="10511627" cy="15042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(VALIDATION) SEIR Results (p = inf)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07C812-199F-993D-C16D-6FBBE547B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0" y="2311676"/>
            <a:ext cx="3727196" cy="27251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11197E7-14BC-1B66-213C-DCE050345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3976" y="2204396"/>
            <a:ext cx="3687212" cy="27534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4E37A1-EEBD-7A88-463C-4478FB351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61" y="2311677"/>
            <a:ext cx="3738016" cy="28168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EBF9D2-18AD-ADD5-23A4-9036130A9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93" y="2281712"/>
            <a:ext cx="3875130" cy="27850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6A7F8F-9E5C-5878-7BFB-FE37DDF76F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8500" y="2311677"/>
            <a:ext cx="3569089" cy="27850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29B491-D659-1DCD-C241-3AA611082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3976" y="2204396"/>
            <a:ext cx="3503898" cy="275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8290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69751-B596-EA02-24BA-F436E157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SEIR Important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100282-B11F-45D9-CCF3-21DEFF13E3EE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Still a low mortality rate</a:t>
                </a:r>
                <a:r>
                  <a:rPr lang="el-GR" dirty="0"/>
                  <a:t> </a:t>
                </a:r>
                <a:r>
                  <a:rPr lang="en-US" dirty="0"/>
                  <a:t>(</a:t>
                </a:r>
                <a:r>
                  <a:rPr lang="el-GR" dirty="0"/>
                  <a:t>γ</a:t>
                </a:r>
                <a:r>
                  <a:rPr lang="en-US" dirty="0"/>
                  <a:t>) in SEIR</a:t>
                </a:r>
              </a:p>
              <a:p>
                <a:pPr lvl="1"/>
                <a:r>
                  <a:rPr lang="en-US" dirty="0"/>
                  <a:t>Never above 0.001</a:t>
                </a:r>
              </a:p>
              <a:p>
                <a:pPr lvl="1"/>
                <a:r>
                  <a:rPr lang="en-US" dirty="0"/>
                  <a:t>About double COVID-19’s measured mortality rate</a:t>
                </a:r>
              </a:p>
              <a:p>
                <a:r>
                  <a:rPr lang="en-US" dirty="0"/>
                  <a:t>Optimal </a:t>
                </a:r>
                <a:r>
                  <a:rPr lang="el-GR" dirty="0"/>
                  <a:t>α </a:t>
                </a:r>
                <a:r>
                  <a:rPr lang="en-US" dirty="0"/>
                  <a:t>,</a:t>
                </a:r>
                <a:r>
                  <a:rPr lang="el-GR" dirty="0"/>
                  <a:t> β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 values lie near respective upper bounds (0.40, 2.2, 0.40)</a:t>
                </a:r>
              </a:p>
              <a:p>
                <a:r>
                  <a:rPr lang="el-GR" dirty="0"/>
                  <a:t>β</a:t>
                </a:r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 # of close contacts per day</a:t>
                </a:r>
              </a:p>
              <a:p>
                <a:r>
                  <a:rPr lang="el-GR" dirty="0"/>
                  <a:t>α</a:t>
                </a:r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 inversely prop to average infectious period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 inversely prop to incubation period</a:t>
                </a:r>
              </a:p>
              <a:p>
                <a:r>
                  <a:rPr lang="en-US" dirty="0">
                    <a:sym typeface="Wingdings" panose="05000000000000000000" pitchFamily="2" charset="2"/>
                  </a:rPr>
                  <a:t>40-day model failed to make accurate predictions in most cases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100282-B11F-45D9-CCF3-21DEFF13E3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2"/>
                <a:stretch>
                  <a:fillRect l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6DC59-FD12-D16D-6C88-17C56FBBED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5515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F29B5-8624-C1E8-2EF6-7A43779D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E76836A-095F-547C-CE29-E42A941C6BA9}"/>
              </a:ext>
            </a:extLst>
          </p:cNvPr>
          <p:cNvSpPr txBox="1">
            <a:spLocks/>
          </p:cNvSpPr>
          <p:nvPr/>
        </p:nvSpPr>
        <p:spPr>
          <a:xfrm>
            <a:off x="982249" y="92522"/>
            <a:ext cx="10511627" cy="15042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SEIR Trained on 60-day timeframe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8FAFCD-FC72-1E4D-3871-95F7BC5FE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510" y="1442582"/>
            <a:ext cx="7296979" cy="541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64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90501-FECB-A370-5A0A-D7C541C65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EE552-58F3-DE38-EA5A-EAF57AB55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375"/>
            <a:ext cx="12192000" cy="648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42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SIR Results (p =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D36AE-C72E-8426-53DE-EDDFD3C0A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4400" y="1431985"/>
            <a:ext cx="10511627" cy="48326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Optimal J value: 132302.20</a:t>
            </a:r>
          </a:p>
          <a:p>
            <a:pPr marL="0" indent="0">
              <a:buNone/>
            </a:pPr>
            <a:r>
              <a:rPr lang="en-US" dirty="0"/>
              <a:t>[c</a:t>
            </a:r>
            <a:r>
              <a:rPr lang="en-US" baseline="-25000" dirty="0"/>
              <a:t>I</a:t>
            </a:r>
            <a:r>
              <a:rPr lang="en-US" dirty="0"/>
              <a:t>, c</a:t>
            </a:r>
            <a:r>
              <a:rPr lang="en-US" baseline="-25000" dirty="0"/>
              <a:t>Y</a:t>
            </a:r>
            <a:r>
              <a:rPr lang="en-US" dirty="0"/>
              <a:t>] = [1, 1]</a:t>
            </a:r>
          </a:p>
          <a:p>
            <a:pPr marL="0" indent="0">
              <a:buNone/>
            </a:pPr>
            <a:r>
              <a:rPr lang="el-GR" dirty="0"/>
              <a:t>α</a:t>
            </a:r>
            <a:r>
              <a:rPr lang="en-US" dirty="0"/>
              <a:t> – 0.38</a:t>
            </a:r>
          </a:p>
          <a:p>
            <a:pPr marL="0" indent="0">
              <a:buNone/>
            </a:pPr>
            <a:r>
              <a:rPr lang="el-GR" dirty="0"/>
              <a:t>β</a:t>
            </a:r>
            <a:r>
              <a:rPr lang="en-US" dirty="0"/>
              <a:t> – 0.513</a:t>
            </a:r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 – 0.74</a:t>
            </a:r>
          </a:p>
          <a:p>
            <a:pPr marL="0" indent="0">
              <a:buNone/>
            </a:pPr>
            <a:r>
              <a:rPr lang="el-GR" dirty="0"/>
              <a:t>ρ</a:t>
            </a:r>
            <a:r>
              <a:rPr lang="en-US" dirty="0"/>
              <a:t> – 0.14437</a:t>
            </a:r>
          </a:p>
          <a:p>
            <a:pPr marL="0" indent="0">
              <a:buNone/>
            </a:pPr>
            <a:r>
              <a:rPr lang="el-GR" dirty="0"/>
              <a:t>γ</a:t>
            </a:r>
            <a:r>
              <a:rPr lang="en-US" dirty="0"/>
              <a:t> – 0.001597 (!)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D6C6F5-269A-B865-6E86-0B2765A74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581" y="1693302"/>
            <a:ext cx="6530109" cy="3471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967574-3362-12CF-19B2-19F5292F3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30" y="4488329"/>
            <a:ext cx="4458322" cy="676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460139-BFA0-9650-4412-C3DA219BE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803" y="4488329"/>
            <a:ext cx="4467849" cy="695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2FE2D9-5677-43DC-9791-72352C62B9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803" y="4488329"/>
            <a:ext cx="4391638" cy="6763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2BE4A4-3E05-A907-F91B-30613000BE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2279" y="1589477"/>
            <a:ext cx="6596622" cy="35608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F33E1E-3B8C-A443-0B7E-C881F19342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3416" y="5263671"/>
            <a:ext cx="5558471" cy="141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938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F29B5-8624-C1E8-2EF6-7A43779D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952036-0FA2-5B12-8DB9-258DF4A16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373"/>
            <a:ext cx="12192000" cy="658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62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SIR Results (p =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D36AE-C72E-8426-53DE-EDDFD3C0A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4400" y="1431985"/>
            <a:ext cx="10511627" cy="48326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Optimal J value: 281747.38</a:t>
            </a:r>
          </a:p>
          <a:p>
            <a:pPr marL="0" indent="0">
              <a:buNone/>
            </a:pPr>
            <a:r>
              <a:rPr lang="en-US" dirty="0"/>
              <a:t>[c</a:t>
            </a:r>
            <a:r>
              <a:rPr lang="en-US" baseline="-25000" dirty="0"/>
              <a:t>I</a:t>
            </a:r>
            <a:r>
              <a:rPr lang="en-US" dirty="0"/>
              <a:t>, c</a:t>
            </a:r>
            <a:r>
              <a:rPr lang="en-US" baseline="-25000" dirty="0"/>
              <a:t>Y</a:t>
            </a:r>
            <a:r>
              <a:rPr lang="en-US" dirty="0"/>
              <a:t>] = [0, 1]</a:t>
            </a:r>
          </a:p>
          <a:p>
            <a:pPr marL="0" indent="0">
              <a:buNone/>
            </a:pPr>
            <a:r>
              <a:rPr lang="el-GR" dirty="0"/>
              <a:t>α</a:t>
            </a:r>
            <a:r>
              <a:rPr lang="en-US" dirty="0"/>
              <a:t> – 0.4</a:t>
            </a:r>
          </a:p>
          <a:p>
            <a:pPr marL="0" indent="0">
              <a:buNone/>
            </a:pPr>
            <a:r>
              <a:rPr lang="el-GR" dirty="0"/>
              <a:t>β</a:t>
            </a:r>
            <a:r>
              <a:rPr lang="en-US" dirty="0"/>
              <a:t> – 0.56</a:t>
            </a:r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 – 0.71</a:t>
            </a:r>
          </a:p>
          <a:p>
            <a:pPr marL="0" indent="0">
              <a:buNone/>
            </a:pPr>
            <a:r>
              <a:rPr lang="el-GR" dirty="0"/>
              <a:t>ρ</a:t>
            </a:r>
            <a:r>
              <a:rPr lang="en-US" dirty="0"/>
              <a:t> – 0.14199</a:t>
            </a:r>
          </a:p>
          <a:p>
            <a:pPr marL="0" indent="0">
              <a:buNone/>
            </a:pPr>
            <a:r>
              <a:rPr lang="el-GR" dirty="0"/>
              <a:t>γ</a:t>
            </a:r>
            <a:r>
              <a:rPr lang="en-US" dirty="0"/>
              <a:t> – 0.0013557 (!)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D6C6F5-269A-B865-6E86-0B2765A74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581" y="1693302"/>
            <a:ext cx="6530109" cy="3471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967574-3362-12CF-19B2-19F5292F3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30" y="4488329"/>
            <a:ext cx="4458322" cy="676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460139-BFA0-9650-4412-C3DA219BE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803" y="4488329"/>
            <a:ext cx="4467849" cy="695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2FE2D9-5677-43DC-9791-72352C62B9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803" y="4488329"/>
            <a:ext cx="4391638" cy="6763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2BE4A4-3E05-A907-F91B-30613000BE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2279" y="1589477"/>
            <a:ext cx="6596622" cy="35608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B6D441-C7C6-36B7-455B-0BF4EB1505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2279" y="1585032"/>
            <a:ext cx="6596621" cy="34613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340EF5-6314-3E19-FEAF-3065915929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8465" y="5258175"/>
            <a:ext cx="5447628" cy="13734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A63C29-3130-B3FA-4945-722022007A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855" y="4464445"/>
            <a:ext cx="4734586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29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F29B5-8624-C1E8-2EF6-7A43779D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952036-0FA2-5B12-8DB9-258DF4A16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373"/>
            <a:ext cx="12192000" cy="65812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413FDF-7318-1317-6C94-B4A4075D8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033"/>
            <a:ext cx="12192000" cy="655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09633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{D4B1A55C-DF09-48E9-8C07-BD32B46C379A}tf78438558_win32</Template>
  <TotalTime>1731</TotalTime>
  <Words>1274</Words>
  <Application>Microsoft Office PowerPoint</Application>
  <PresentationFormat>Widescreen</PresentationFormat>
  <Paragraphs>265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Arial Black</vt:lpstr>
      <vt:lpstr>Calibri</vt:lpstr>
      <vt:lpstr>Cambria Math</vt:lpstr>
      <vt:lpstr>Sabon Next LT</vt:lpstr>
      <vt:lpstr>Wingdings</vt:lpstr>
      <vt:lpstr>Custom</vt:lpstr>
      <vt:lpstr>Epidemiological study for Prince George’s County</vt:lpstr>
      <vt:lpstr>Description</vt:lpstr>
      <vt:lpstr>PowerPoint Presentation</vt:lpstr>
      <vt:lpstr>SIR Results (p = 1)</vt:lpstr>
      <vt:lpstr>PowerPoint Presentation</vt:lpstr>
      <vt:lpstr>SIR Results (p = 1)</vt:lpstr>
      <vt:lpstr>PowerPoint Presentation</vt:lpstr>
      <vt:lpstr>SIR Results (p = 2)</vt:lpstr>
      <vt:lpstr>PowerPoint Presentation</vt:lpstr>
      <vt:lpstr>SIR Results (p = 2)</vt:lpstr>
      <vt:lpstr>PowerPoint Presentation</vt:lpstr>
      <vt:lpstr>SIR Results (p = ∞)</vt:lpstr>
      <vt:lpstr>PowerPoint Presentation</vt:lpstr>
      <vt:lpstr>SIR Results (p = ∞)</vt:lpstr>
      <vt:lpstr>PowerPoint Presentation</vt:lpstr>
      <vt:lpstr>Validation Results (p = 1)</vt:lpstr>
      <vt:lpstr>Validation Results (p = 2)</vt:lpstr>
      <vt:lpstr>Validation Results (p = ∞)</vt:lpstr>
      <vt:lpstr>Important Points</vt:lpstr>
      <vt:lpstr>SEIR Results (p = 1)</vt:lpstr>
      <vt:lpstr>PowerPoint Presentation</vt:lpstr>
      <vt:lpstr>SEIR Results (p = 1)</vt:lpstr>
      <vt:lpstr>PowerPoint Presentation</vt:lpstr>
      <vt:lpstr>SEIR Results (p = 2)</vt:lpstr>
      <vt:lpstr>PowerPoint Presentation</vt:lpstr>
      <vt:lpstr>SEIR Results (p = 2)</vt:lpstr>
      <vt:lpstr>PowerPoint Presentation</vt:lpstr>
      <vt:lpstr>SEIR Results (p = inf)</vt:lpstr>
      <vt:lpstr>PowerPoint Presentation</vt:lpstr>
      <vt:lpstr>SEIR Results (p = inf)</vt:lpstr>
      <vt:lpstr>PowerPoint Presentation</vt:lpstr>
      <vt:lpstr>(VALIDATION) SEIR (p = 1)</vt:lpstr>
      <vt:lpstr>(VALIDATION) SEIR (p = 1)</vt:lpstr>
      <vt:lpstr>PowerPoint Presentation</vt:lpstr>
      <vt:lpstr>(VALIDATION) SEIR (p = 2)</vt:lpstr>
      <vt:lpstr>(VALIDATION) SEIR (p = 2)</vt:lpstr>
      <vt:lpstr>PowerPoint Presentation</vt:lpstr>
      <vt:lpstr>(VALIDATION) SEIR (p = inf)</vt:lpstr>
      <vt:lpstr>(VALIDATION) SEIR (p = inf)</vt:lpstr>
      <vt:lpstr>PowerPoint Presentation</vt:lpstr>
      <vt:lpstr>SEIR Important Points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Epidemiological study for Prince George’s County</dc:title>
  <dc:subject/>
  <dc:creator>Robert Edward Bull</dc:creator>
  <cp:lastModifiedBy>Robert Edward Bull</cp:lastModifiedBy>
  <cp:revision>16</cp:revision>
  <dcterms:created xsi:type="dcterms:W3CDTF">2024-03-11T01:04:00Z</dcterms:created>
  <dcterms:modified xsi:type="dcterms:W3CDTF">2024-03-12T13:41:35Z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